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1" autoAdjust="0"/>
  </p:normalViewPr>
  <p:slideViewPr>
    <p:cSldViewPr>
      <p:cViewPr>
        <p:scale>
          <a:sx n="100" d="100"/>
          <a:sy n="100" d="100"/>
        </p:scale>
        <p:origin x="-2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F1B746-28A1-428F-9E6A-C03AEF80819B}" type="datetimeFigureOut">
              <a:rPr lang="en-US" smtClean="0"/>
              <a:pPr/>
              <a:t>8/5/2015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2C4F223-EF7A-4FE9-877A-81A895C033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50079-46D2-4F58-AE58-F3C179065B06}" type="datetime1">
              <a:rPr lang="en-US" smtClean="0"/>
              <a:pPr/>
              <a:t>8/5/2015</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
        <p:nvSpPr>
          <p:cNvPr id="6" name="Slide Number Placeholder 5"/>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7090-EDD7-44D9-9FFF-27C4345C5857}" type="datetime1">
              <a:rPr lang="en-US" smtClean="0"/>
              <a:pPr/>
              <a:t>8/5/2015</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
        <p:nvSpPr>
          <p:cNvPr id="6" name="Slide Number Placeholder 5"/>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11CD5-9D57-4B16-9A37-22116EA01CD8}" type="datetime1">
              <a:rPr lang="en-US" smtClean="0"/>
              <a:pPr/>
              <a:t>8/5/2015</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
        <p:nvSpPr>
          <p:cNvPr id="6" name="Slide Number Placeholder 5"/>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39D18-1A9B-43DE-B5E3-8DF68EBF6005}" type="datetime1">
              <a:rPr lang="en-US" smtClean="0"/>
              <a:pPr/>
              <a:t>8/5/2015</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
        <p:nvSpPr>
          <p:cNvPr id="6" name="Slide Number Placeholder 5"/>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D9E81-85A8-4217-896B-9C603A37ADD2}" type="datetime1">
              <a:rPr lang="en-US" smtClean="0"/>
              <a:pPr/>
              <a:t>8/5/2015</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
        <p:nvSpPr>
          <p:cNvPr id="6" name="Slide Number Placeholder 5"/>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8ABF7-6F16-4442-923B-50F462DF5768}" type="datetime1">
              <a:rPr lang="en-US" smtClean="0"/>
              <a:pPr/>
              <a:t>8/5/2015</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sp>
        <p:nvSpPr>
          <p:cNvPr id="7" name="Slide Number Placeholder 6"/>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32B73D-7D9D-4154-8B47-C5B66D35F2FE}" type="datetime1">
              <a:rPr lang="en-US" smtClean="0"/>
              <a:pPr/>
              <a:t>8/5/2015</a:t>
            </a:fld>
            <a:endParaRPr lang="en-US"/>
          </a:p>
        </p:txBody>
      </p:sp>
      <p:sp>
        <p:nvSpPr>
          <p:cNvPr id="8" name="Footer Placeholder 7"/>
          <p:cNvSpPr>
            <a:spLocks noGrp="1"/>
          </p:cNvSpPr>
          <p:nvPr>
            <p:ph type="ftr" sz="quarter" idx="11"/>
          </p:nvPr>
        </p:nvSpPr>
        <p:spPr/>
        <p:txBody>
          <a:bodyPr/>
          <a:lstStyle/>
          <a:p>
            <a:r>
              <a:rPr lang="en-US" smtClean="0"/>
              <a:t>The Flanders Group 800-462-6435</a:t>
            </a:r>
            <a:endParaRPr lang="en-US"/>
          </a:p>
        </p:txBody>
      </p:sp>
      <p:sp>
        <p:nvSpPr>
          <p:cNvPr id="9" name="Slide Number Placeholder 8"/>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4DB72-3D32-4709-A9E5-A5B24A190442}" type="datetime1">
              <a:rPr lang="en-US" smtClean="0"/>
              <a:pPr/>
              <a:t>8/5/2015</a:t>
            </a:fld>
            <a:endParaRPr lang="en-US"/>
          </a:p>
        </p:txBody>
      </p:sp>
      <p:sp>
        <p:nvSpPr>
          <p:cNvPr id="4" name="Footer Placeholder 3"/>
          <p:cNvSpPr>
            <a:spLocks noGrp="1"/>
          </p:cNvSpPr>
          <p:nvPr>
            <p:ph type="ftr" sz="quarter" idx="11"/>
          </p:nvPr>
        </p:nvSpPr>
        <p:spPr/>
        <p:txBody>
          <a:bodyPr/>
          <a:lstStyle/>
          <a:p>
            <a:r>
              <a:rPr lang="en-US" smtClean="0"/>
              <a:t>The Flanders Group 800-462-6435</a:t>
            </a:r>
            <a:endParaRPr lang="en-US"/>
          </a:p>
        </p:txBody>
      </p:sp>
      <p:sp>
        <p:nvSpPr>
          <p:cNvPr id="5" name="Slide Number Placeholder 4"/>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76FCB-7785-4FD7-8B68-2AA1EC590C35}" type="datetime1">
              <a:rPr lang="en-US" smtClean="0"/>
              <a:pPr/>
              <a:t>8/5/2015</a:t>
            </a:fld>
            <a:endParaRPr lang="en-US"/>
          </a:p>
        </p:txBody>
      </p:sp>
      <p:sp>
        <p:nvSpPr>
          <p:cNvPr id="3" name="Footer Placeholder 2"/>
          <p:cNvSpPr>
            <a:spLocks noGrp="1"/>
          </p:cNvSpPr>
          <p:nvPr>
            <p:ph type="ftr" sz="quarter" idx="11"/>
          </p:nvPr>
        </p:nvSpPr>
        <p:spPr/>
        <p:txBody>
          <a:bodyPr/>
          <a:lstStyle/>
          <a:p>
            <a:r>
              <a:rPr lang="en-US" smtClean="0"/>
              <a:t>The Flanders Group 800-462-6435</a:t>
            </a:r>
            <a:endParaRPr lang="en-US"/>
          </a:p>
        </p:txBody>
      </p:sp>
      <p:sp>
        <p:nvSpPr>
          <p:cNvPr id="4" name="Slide Number Placeholder 3"/>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2C085-2ECB-4159-AD27-5B605CAFFC48}" type="datetime1">
              <a:rPr lang="en-US" smtClean="0"/>
              <a:pPr/>
              <a:t>8/5/2015</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sp>
        <p:nvSpPr>
          <p:cNvPr id="7" name="Slide Number Placeholder 6"/>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A19FA-B7C7-4582-88FD-173EF8F6C19B}" type="datetime1">
              <a:rPr lang="en-US" smtClean="0"/>
              <a:pPr/>
              <a:t>8/5/2015</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sp>
        <p:nvSpPr>
          <p:cNvPr id="7" name="Slide Number Placeholder 6"/>
          <p:cNvSpPr>
            <a:spLocks noGrp="1"/>
          </p:cNvSpPr>
          <p:nvPr>
            <p:ph type="sldNum" sz="quarter" idx="12"/>
          </p:nvPr>
        </p:nvSpPr>
        <p:spPr/>
        <p:txBody>
          <a:bodyPr/>
          <a:lstStyle/>
          <a:p>
            <a:fld id="{B4395EF4-2ADA-47BD-AC14-17686861D4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21CBE-2601-4F2C-98EC-67D229537C37}" type="datetime1">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Flanders Group 800-462-6435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5EF4-2ADA-47BD-AC14-17686861D4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flandersgroup.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pap.nycirb.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landersgroup.com/new-york-construction-classification-premium-adjustment-progra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pap.nycirb.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kmurty@flanders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sz="3200" dirty="0" smtClean="0">
                <a:latin typeface="+mn-lt"/>
              </a:rPr>
              <a:t>Instructions to Complete the NY Workers’ Compensation Premium Credit Application for NYSIF Clients</a:t>
            </a:r>
            <a:endParaRPr lang="en-US" sz="3200" dirty="0">
              <a:latin typeface="+mn-lt"/>
            </a:endParaRPr>
          </a:p>
        </p:txBody>
      </p:sp>
      <p:sp>
        <p:nvSpPr>
          <p:cNvPr id="3" name="Subtitle 2"/>
          <p:cNvSpPr>
            <a:spLocks noGrp="1"/>
          </p:cNvSpPr>
          <p:nvPr>
            <p:ph type="subTitle" idx="1"/>
          </p:nvPr>
        </p:nvSpPr>
        <p:spPr>
          <a:xfrm>
            <a:off x="1371600" y="4572000"/>
            <a:ext cx="6400800" cy="1066800"/>
          </a:xfrm>
        </p:spPr>
        <p:txBody>
          <a:bodyPr>
            <a:normAutofit fontScale="32500" lnSpcReduction="20000"/>
          </a:bodyPr>
          <a:lstStyle/>
          <a:p>
            <a:endParaRPr lang="en-US" dirty="0" smtClean="0"/>
          </a:p>
          <a:p>
            <a:r>
              <a:rPr lang="en-US" sz="5100" dirty="0" smtClean="0">
                <a:solidFill>
                  <a:schemeClr val="tx1"/>
                </a:solidFill>
              </a:rPr>
              <a:t>800-462-6435</a:t>
            </a:r>
          </a:p>
          <a:p>
            <a:r>
              <a:rPr lang="en-US" sz="5100" dirty="0" smtClean="0">
                <a:solidFill>
                  <a:schemeClr val="tx1"/>
                </a:solidFill>
              </a:rPr>
              <a:t>585-381-8070</a:t>
            </a:r>
          </a:p>
          <a:p>
            <a:pPr lvl="5" algn="l"/>
            <a:r>
              <a:rPr lang="en-US" sz="3900" dirty="0" smtClean="0">
                <a:solidFill>
                  <a:schemeClr val="tx1"/>
                </a:solidFill>
                <a:hlinkClick r:id="rId2"/>
              </a:rPr>
              <a:t>  www.flandersgroup.com</a:t>
            </a:r>
            <a:r>
              <a:rPr lang="en-US" sz="3900" dirty="0" smtClean="0">
                <a:solidFill>
                  <a:schemeClr val="tx1"/>
                </a:solidFill>
              </a:rPr>
              <a:t>	</a:t>
            </a:r>
            <a:endParaRPr lang="en-US" sz="3900" dirty="0">
              <a:solidFill>
                <a:schemeClr val="tx1"/>
              </a:solidFill>
            </a:endParaRPr>
          </a:p>
        </p:txBody>
      </p:sp>
      <p:sp>
        <p:nvSpPr>
          <p:cNvPr id="4" name="Slide Number Placeholder 3"/>
          <p:cNvSpPr>
            <a:spLocks noGrp="1"/>
          </p:cNvSpPr>
          <p:nvPr>
            <p:ph type="sldNum" sz="quarter" idx="12"/>
          </p:nvPr>
        </p:nvSpPr>
        <p:spPr/>
        <p:txBody>
          <a:bodyPr/>
          <a:lstStyle/>
          <a:p>
            <a:fld id="{B4395EF4-2ADA-47BD-AC14-17686861D487}" type="slidenum">
              <a:rPr lang="en-US" smtClean="0"/>
              <a:pPr/>
              <a:t>1</a:t>
            </a:fld>
            <a:endParaRPr lang="en-US"/>
          </a:p>
        </p:txBody>
      </p:sp>
      <p:pic>
        <p:nvPicPr>
          <p:cNvPr id="5" name="Picture 4" descr="FGlogo4clrg.jpg"/>
          <p:cNvPicPr>
            <a:picLocks noChangeAspect="1"/>
          </p:cNvPicPr>
          <p:nvPr/>
        </p:nvPicPr>
        <p:blipFill>
          <a:blip r:embed="rId3" cstate="print"/>
          <a:stretch>
            <a:fillRect/>
          </a:stretch>
        </p:blipFill>
        <p:spPr>
          <a:xfrm>
            <a:off x="2667000" y="2743200"/>
            <a:ext cx="4343400" cy="1950911"/>
          </a:xfrm>
          <a:prstGeom prst="rect">
            <a:avLst/>
          </a:prstGeom>
        </p:spPr>
      </p:pic>
      <p:sp>
        <p:nvSpPr>
          <p:cNvPr id="6" name="Footer Placeholder 5"/>
          <p:cNvSpPr>
            <a:spLocks noGrp="1"/>
          </p:cNvSpPr>
          <p:nvPr>
            <p:ph type="ftr" sz="quarter" idx="11"/>
          </p:nvPr>
        </p:nvSpPr>
        <p:spPr/>
        <p:txBody>
          <a:bodyPr/>
          <a:lstStyle/>
          <a:p>
            <a:r>
              <a:rPr lang="en-US" dirty="0" smtClean="0"/>
              <a:t>Updated 8/4/15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8:  	Copy your CODE from your Workers Compensation policy to the highlighted space as noted on the application sample below for each classification you input from step 7.</a:t>
            </a:r>
            <a:endParaRPr lang="en-US" sz="1600" dirty="0">
              <a:latin typeface="+mn-lt"/>
            </a:endParaRPr>
          </a:p>
        </p:txBody>
      </p:sp>
      <p:pic>
        <p:nvPicPr>
          <p:cNvPr id="8194" name="Picture 2"/>
          <p:cNvPicPr>
            <a:picLocks noChangeAspect="1" noChangeArrowheads="1"/>
          </p:cNvPicPr>
          <p:nvPr/>
        </p:nvPicPr>
        <p:blipFill>
          <a:blip r:embed="rId2" cstate="print"/>
          <a:srcRect/>
          <a:stretch>
            <a:fillRect/>
          </a:stretch>
        </p:blipFill>
        <p:spPr bwMode="auto">
          <a:xfrm>
            <a:off x="152400" y="1371600"/>
            <a:ext cx="8705850" cy="643853"/>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990600" y="1981200"/>
            <a:ext cx="6704013" cy="1405208"/>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04800" y="3505200"/>
            <a:ext cx="8020050" cy="2643312"/>
          </a:xfrm>
          <a:prstGeom prst="rect">
            <a:avLst/>
          </a:prstGeom>
          <a:noFill/>
          <a:ln w="9525">
            <a:noFill/>
            <a:miter lim="800000"/>
            <a:headEnd/>
            <a:tailEnd/>
          </a:ln>
        </p:spPr>
      </p:pic>
      <p:cxnSp>
        <p:nvCxnSpPr>
          <p:cNvPr id="8" name="Straight Arrow Connector 7"/>
          <p:cNvCxnSpPr/>
          <p:nvPr/>
        </p:nvCxnSpPr>
        <p:spPr>
          <a:xfrm flipV="1">
            <a:off x="838200" y="2438400"/>
            <a:ext cx="42672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4395EF4-2ADA-47BD-AC14-17686861D487}" type="slidenum">
              <a:rPr lang="en-US" smtClean="0"/>
              <a:pPr/>
              <a:t>10</a:t>
            </a:fld>
            <a:endParaRPr lang="en-US"/>
          </a:p>
        </p:txBody>
      </p:sp>
      <p:sp>
        <p:nvSpPr>
          <p:cNvPr id="9" name="Footer Placeholder 8"/>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en-US" sz="1600" dirty="0" smtClean="0">
                <a:latin typeface="+mn-lt"/>
              </a:rPr>
              <a:t>STEP 9:  	To Prepare your 3</a:t>
            </a:r>
            <a:r>
              <a:rPr lang="en-US" sz="1600" baseline="30000" dirty="0" smtClean="0">
                <a:latin typeface="+mn-lt"/>
              </a:rPr>
              <a:t>rd</a:t>
            </a:r>
            <a:r>
              <a:rPr lang="en-US" sz="1600" dirty="0" smtClean="0">
                <a:latin typeface="+mn-lt"/>
              </a:rPr>
              <a:t> quarter wages paid (see step #6 for the correct period of 	time):</a:t>
            </a:r>
            <a:br>
              <a:rPr lang="en-US" sz="1600" dirty="0" smtClean="0">
                <a:latin typeface="+mn-lt"/>
              </a:rPr>
            </a:br>
            <a:r>
              <a:rPr lang="en-US" sz="1600" dirty="0" smtClean="0">
                <a:latin typeface="+mn-lt"/>
              </a:rPr>
              <a:t> </a:t>
            </a:r>
            <a:endParaRPr lang="en-US" sz="1600" dirty="0">
              <a:latin typeface="+mn-lt"/>
            </a:endParaRPr>
          </a:p>
        </p:txBody>
      </p:sp>
      <p:sp>
        <p:nvSpPr>
          <p:cNvPr id="7" name="TextBox 6"/>
          <p:cNvSpPr txBox="1"/>
          <p:nvPr/>
        </p:nvSpPr>
        <p:spPr>
          <a:xfrm>
            <a:off x="381000" y="1066800"/>
            <a:ext cx="7848600" cy="5509200"/>
          </a:xfrm>
          <a:prstGeom prst="rect">
            <a:avLst/>
          </a:prstGeom>
          <a:noFill/>
        </p:spPr>
        <p:txBody>
          <a:bodyPr wrap="square" rtlCol="0">
            <a:spAutoFit/>
          </a:bodyPr>
          <a:lstStyle/>
          <a:p>
            <a:pPr marL="342900" indent="-342900">
              <a:buAutoNum type="alphaLcPeriod"/>
            </a:pPr>
            <a:r>
              <a:rPr lang="en-US" sz="1600" dirty="0" smtClean="0"/>
              <a:t>Pull your weekly payroll records for each employee (straight time, OT and Hrs Worked) for the appropriate period of time, especially if commercial and residential work is performed. Assign every employee to the appropriate classification code.</a:t>
            </a:r>
          </a:p>
          <a:p>
            <a:pPr marL="342900" indent="-342900">
              <a:buAutoNum type="alphaLcPeriod"/>
            </a:pPr>
            <a:endParaRPr lang="en-US" sz="1600" dirty="0" smtClean="0"/>
          </a:p>
          <a:p>
            <a:pPr marL="342900" indent="-342900">
              <a:buAutoNum type="alphaLcPeriod"/>
            </a:pPr>
            <a:r>
              <a:rPr lang="en-US" sz="1600" dirty="0" smtClean="0"/>
              <a:t>Input the payroll number for </a:t>
            </a:r>
            <a:r>
              <a:rPr lang="en-US" sz="1600" u="sng" dirty="0" smtClean="0"/>
              <a:t>EACH</a:t>
            </a:r>
            <a:r>
              <a:rPr lang="en-US" sz="1600" dirty="0" smtClean="0"/>
              <a:t> class code to the nearest </a:t>
            </a:r>
            <a:r>
              <a:rPr lang="en-US" sz="1600" u="sng" dirty="0" smtClean="0"/>
              <a:t>whole number</a:t>
            </a:r>
          </a:p>
          <a:p>
            <a:pPr marL="342900" indent="-342900">
              <a:buAutoNum type="alphaLcPeriod"/>
            </a:pPr>
            <a:endParaRPr lang="en-US" sz="1600" dirty="0" smtClean="0"/>
          </a:p>
          <a:p>
            <a:pPr marL="342900" indent="-342900">
              <a:buAutoNum type="alphaLcPeriod"/>
            </a:pPr>
            <a:r>
              <a:rPr lang="en-US" sz="1600" dirty="0" smtClean="0"/>
              <a:t>Overtime pay is to be calculated as </a:t>
            </a:r>
            <a:r>
              <a:rPr lang="en-US" sz="1600" u="sng" dirty="0" smtClean="0"/>
              <a:t>straight time pay </a:t>
            </a:r>
            <a:r>
              <a:rPr lang="en-US" sz="1600" dirty="0" smtClean="0"/>
              <a:t>(</a:t>
            </a:r>
            <a:r>
              <a:rPr lang="en-US" sz="1600" i="1" dirty="0" smtClean="0"/>
              <a:t>not time and a half</a:t>
            </a:r>
            <a:r>
              <a:rPr lang="en-US" sz="1600" dirty="0" smtClean="0"/>
              <a:t>)</a:t>
            </a:r>
          </a:p>
          <a:p>
            <a:pPr marL="342900" indent="-342900">
              <a:buAutoNum type="alphaLcPeriod"/>
            </a:pPr>
            <a:endParaRPr lang="en-US" sz="1600" dirty="0" smtClean="0"/>
          </a:p>
          <a:p>
            <a:pPr marL="342900" indent="-342900">
              <a:buAutoNum type="alphaLcPeriod"/>
            </a:pPr>
            <a:r>
              <a:rPr lang="en-US" sz="1600" dirty="0" smtClean="0"/>
              <a:t>EXECUTIVE OFFICERS:  </a:t>
            </a:r>
            <a:r>
              <a:rPr lang="en-US" sz="1600" u="sng" dirty="0" smtClean="0"/>
              <a:t>Actual payroll </a:t>
            </a:r>
            <a:r>
              <a:rPr lang="en-US" sz="1600" dirty="0" smtClean="0"/>
              <a:t>should be included if they are covered.</a:t>
            </a:r>
          </a:p>
          <a:p>
            <a:pPr marL="342900" indent="-342900">
              <a:buAutoNum type="alphaLcPeriod"/>
            </a:pPr>
            <a:endParaRPr lang="en-US" sz="1600" dirty="0"/>
          </a:p>
          <a:p>
            <a:pPr marL="342900" indent="-342900">
              <a:buAutoNum type="alphaLcPeriod"/>
            </a:pPr>
            <a:r>
              <a:rPr lang="en-US" sz="1600" dirty="0" smtClean="0"/>
              <a:t>COMMERCIAL WORK:  The </a:t>
            </a:r>
            <a:r>
              <a:rPr lang="en-US" sz="1600" u="sng" dirty="0" smtClean="0"/>
              <a:t>payroll limitation</a:t>
            </a:r>
            <a:r>
              <a:rPr lang="en-US" sz="1600" dirty="0" smtClean="0"/>
              <a:t> listed in step #6 will apply for all commercial work</a:t>
            </a:r>
            <a:endParaRPr lang="en-US" sz="1600" dirty="0"/>
          </a:p>
          <a:p>
            <a:pPr marL="342900" indent="-342900">
              <a:buAutoNum type="alphaLcPeriod"/>
            </a:pPr>
            <a:endParaRPr lang="en-US" sz="1600" dirty="0" smtClean="0"/>
          </a:p>
          <a:p>
            <a:pPr marL="342900" indent="-342900">
              <a:buAutoNum type="alphaLcPeriod"/>
            </a:pPr>
            <a:r>
              <a:rPr lang="en-US" sz="1600" dirty="0" smtClean="0"/>
              <a:t>RESIDENTIAL WORK:  There is </a:t>
            </a:r>
            <a:r>
              <a:rPr lang="en-US" sz="1600" u="sng" dirty="0" smtClean="0"/>
              <a:t>no payroll limitation </a:t>
            </a:r>
            <a:r>
              <a:rPr lang="en-US" sz="1600" dirty="0" smtClean="0"/>
              <a:t>for residential work</a:t>
            </a:r>
          </a:p>
          <a:p>
            <a:pPr marL="342900" indent="-342900">
              <a:buAutoNum type="alphaLcPeriod"/>
            </a:pPr>
            <a:endParaRPr lang="en-US" sz="1600" dirty="0"/>
          </a:p>
          <a:p>
            <a:pPr marL="342900" indent="-342900">
              <a:buAutoNum type="alphaLcPeriod"/>
            </a:pPr>
            <a:r>
              <a:rPr lang="en-US" sz="1600" dirty="0" smtClean="0"/>
              <a:t>If you do both Commercial and Residential:</a:t>
            </a:r>
          </a:p>
          <a:p>
            <a:pPr marL="1257300" lvl="2" indent="-342900">
              <a:buFont typeface="Arial" pitchFamily="34" charset="0"/>
              <a:buChar char="•"/>
            </a:pPr>
            <a:r>
              <a:rPr lang="en-US" sz="1600" dirty="0" smtClean="0"/>
              <a:t>Look at the weekly payroll of that employee.  If their commercial work payroll is LESS than the limitation include the ACTUAL amount.</a:t>
            </a:r>
          </a:p>
          <a:p>
            <a:pPr marL="1257300" lvl="2" indent="-342900">
              <a:buFont typeface="Arial" pitchFamily="34" charset="0"/>
              <a:buChar char="•"/>
            </a:pPr>
            <a:endParaRPr lang="en-US" sz="1600" dirty="0" smtClean="0"/>
          </a:p>
          <a:p>
            <a:pPr marL="1257300" lvl="2" indent="-342900">
              <a:buFont typeface="Arial" pitchFamily="34" charset="0"/>
              <a:buChar char="•"/>
            </a:pPr>
            <a:r>
              <a:rPr lang="en-US" sz="1600" dirty="0" smtClean="0"/>
              <a:t>If their commercial work payroll is MORE than the limitation amount, include the limited amount.</a:t>
            </a:r>
          </a:p>
          <a:p>
            <a:pPr marL="342900" indent="-342900">
              <a:buAutoNum type="alphaLcPeriod"/>
            </a:pPr>
            <a:endParaRPr lang="en-US" sz="1600" dirty="0"/>
          </a:p>
        </p:txBody>
      </p:sp>
      <p:sp>
        <p:nvSpPr>
          <p:cNvPr id="4" name="Slide Number Placeholder 3"/>
          <p:cNvSpPr>
            <a:spLocks noGrp="1"/>
          </p:cNvSpPr>
          <p:nvPr>
            <p:ph type="sldNum" sz="quarter" idx="12"/>
          </p:nvPr>
        </p:nvSpPr>
        <p:spPr/>
        <p:txBody>
          <a:bodyPr/>
          <a:lstStyle/>
          <a:p>
            <a:fld id="{B4395EF4-2ADA-47BD-AC14-17686861D487}"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en-US" sz="1600" dirty="0" smtClean="0">
                <a:latin typeface="+mn-lt"/>
              </a:rPr>
              <a:t>STEP 10:  	Input 3</a:t>
            </a:r>
            <a:r>
              <a:rPr lang="en-US" sz="1600" baseline="30000" dirty="0" smtClean="0">
                <a:latin typeface="+mn-lt"/>
              </a:rPr>
              <a:t>rd</a:t>
            </a:r>
            <a:r>
              <a:rPr lang="en-US" sz="1600" dirty="0" smtClean="0">
                <a:latin typeface="+mn-lt"/>
              </a:rPr>
              <a:t> quarter wages paid to all employees.  For those employees who’s payrolls are capped, please use the maximum allowable for each individual.</a:t>
            </a:r>
            <a:endParaRPr lang="en-US" sz="1600" dirty="0">
              <a:latin typeface="+mn-lt"/>
            </a:endParaRPr>
          </a:p>
        </p:txBody>
      </p:sp>
      <p:pic>
        <p:nvPicPr>
          <p:cNvPr id="12290" name="Picture 2"/>
          <p:cNvPicPr>
            <a:picLocks noChangeAspect="1" noChangeArrowheads="1"/>
          </p:cNvPicPr>
          <p:nvPr/>
        </p:nvPicPr>
        <p:blipFill>
          <a:blip r:embed="rId2" cstate="print"/>
          <a:srcRect/>
          <a:stretch>
            <a:fillRect/>
          </a:stretch>
        </p:blipFill>
        <p:spPr bwMode="auto">
          <a:xfrm>
            <a:off x="2438400" y="1219200"/>
            <a:ext cx="3467100" cy="663913"/>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81000" y="1905000"/>
            <a:ext cx="7182762" cy="185648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4395EF4-2ADA-47BD-AC14-17686861D487}"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pPr algn="l"/>
            <a:r>
              <a:rPr lang="en-US" sz="1600" dirty="0" smtClean="0">
                <a:latin typeface="+mn-lt"/>
              </a:rPr>
              <a:t>Step 10:  	Input total hours worked for the class codes noted.  </a:t>
            </a:r>
            <a:br>
              <a:rPr lang="en-US" sz="1600" dirty="0" smtClean="0">
                <a:latin typeface="+mn-lt"/>
              </a:rPr>
            </a:br>
            <a:r>
              <a:rPr lang="en-US" sz="1600" dirty="0">
                <a:latin typeface="+mn-lt"/>
              </a:rPr>
              <a:t/>
            </a:r>
            <a:br>
              <a:rPr lang="en-US" sz="1600" dirty="0">
                <a:latin typeface="+mn-lt"/>
              </a:rPr>
            </a:br>
            <a:r>
              <a:rPr lang="en-US" sz="1600" dirty="0" smtClean="0">
                <a:latin typeface="+mn-lt"/>
              </a:rPr>
              <a:t>EXECUTIVE OFFICERS and SALARIED EMPLOYEES:  use 520 hours (40 hours/week x 13 weeks) regardless of the hours of actually worked.  </a:t>
            </a:r>
            <a:br>
              <a:rPr lang="en-US" sz="1600" dirty="0" smtClean="0">
                <a:latin typeface="+mn-lt"/>
              </a:rPr>
            </a:br>
            <a:r>
              <a:rPr lang="en-US" sz="1600" dirty="0">
                <a:latin typeface="+mn-lt"/>
              </a:rPr>
              <a:t/>
            </a:r>
            <a:br>
              <a:rPr lang="en-US" sz="1600" dirty="0">
                <a:latin typeface="+mn-lt"/>
              </a:rPr>
            </a:br>
            <a:r>
              <a:rPr lang="en-US" sz="1600" dirty="0" smtClean="0">
                <a:latin typeface="+mn-lt"/>
              </a:rPr>
              <a:t>Round to the nearest whole number.</a:t>
            </a:r>
            <a:br>
              <a:rPr lang="en-US" sz="1600" dirty="0" smtClean="0">
                <a:latin typeface="+mn-lt"/>
              </a:rPr>
            </a:br>
            <a:endParaRPr lang="en-US" sz="1600" dirty="0">
              <a:latin typeface="+mn-lt"/>
            </a:endParaRPr>
          </a:p>
        </p:txBody>
      </p:sp>
      <p:pic>
        <p:nvPicPr>
          <p:cNvPr id="12290" name="Picture 2"/>
          <p:cNvPicPr>
            <a:picLocks noChangeAspect="1" noChangeArrowheads="1"/>
          </p:cNvPicPr>
          <p:nvPr/>
        </p:nvPicPr>
        <p:blipFill>
          <a:blip r:embed="rId2" cstate="print"/>
          <a:srcRect/>
          <a:stretch>
            <a:fillRect/>
          </a:stretch>
        </p:blipFill>
        <p:spPr bwMode="auto">
          <a:xfrm>
            <a:off x="2514600" y="2514600"/>
            <a:ext cx="3467100" cy="663913"/>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609600" y="3505200"/>
            <a:ext cx="7839075" cy="202605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4395EF4-2ADA-47BD-AC14-17686861D487}"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Part 2 of 2</a:t>
            </a:r>
            <a:endParaRPr lang="en-US" sz="3200" dirty="0">
              <a:latin typeface="+mn-lt"/>
            </a:endParaRPr>
          </a:p>
        </p:txBody>
      </p:sp>
      <p:sp>
        <p:nvSpPr>
          <p:cNvPr id="3" name="Content Placeholder 2"/>
          <p:cNvSpPr>
            <a:spLocks noGrp="1"/>
          </p:cNvSpPr>
          <p:nvPr>
            <p:ph idx="1"/>
          </p:nvPr>
        </p:nvSpPr>
        <p:spPr/>
        <p:txBody>
          <a:bodyPr>
            <a:normAutofit/>
          </a:bodyPr>
          <a:lstStyle/>
          <a:p>
            <a:r>
              <a:rPr lang="en-US" sz="2400" dirty="0" smtClean="0"/>
              <a:t>Take the completed paper application and use it to complete the on line form.</a:t>
            </a:r>
          </a:p>
          <a:p>
            <a:pPr>
              <a:buNone/>
            </a:pPr>
            <a:endParaRPr lang="en-US" sz="2400" dirty="0" smtClean="0"/>
          </a:p>
          <a:p>
            <a:endParaRPr lang="en-US" sz="2400" dirty="0" smtClean="0"/>
          </a:p>
          <a:p>
            <a:r>
              <a:rPr lang="en-US" sz="2400" dirty="0" smtClean="0"/>
              <a:t>Go to: </a:t>
            </a:r>
            <a:r>
              <a:rPr lang="en-US" sz="2400" dirty="0" smtClean="0">
                <a:hlinkClick r:id="rId2"/>
              </a:rPr>
              <a:t>http://cpap.nycirb.org</a:t>
            </a:r>
            <a:r>
              <a:rPr lang="en-US" sz="2400" dirty="0" smtClean="0"/>
              <a:t> and follow these steps</a:t>
            </a:r>
          </a:p>
        </p:txBody>
      </p:sp>
      <p:sp>
        <p:nvSpPr>
          <p:cNvPr id="4" name="Slide Number Placeholder 3"/>
          <p:cNvSpPr>
            <a:spLocks noGrp="1"/>
          </p:cNvSpPr>
          <p:nvPr>
            <p:ph type="sldNum" sz="quarter" idx="12"/>
          </p:nvPr>
        </p:nvSpPr>
        <p:spPr/>
        <p:txBody>
          <a:bodyPr/>
          <a:lstStyle/>
          <a:p>
            <a:fld id="{B4395EF4-2ADA-47BD-AC14-17686861D487}"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1:  	Click on “On Line Application”</a:t>
            </a:r>
            <a:br>
              <a:rPr lang="en-US" sz="1600" dirty="0" smtClean="0">
                <a:latin typeface="+mn-lt"/>
              </a:rPr>
            </a:br>
            <a:r>
              <a:rPr lang="en-US" sz="1600" dirty="0">
                <a:latin typeface="Georgia" pitchFamily="18" charset="0"/>
              </a:rPr>
              <a:t/>
            </a:r>
            <a:br>
              <a:rPr lang="en-US" sz="1600" dirty="0">
                <a:latin typeface="Georgia" pitchFamily="18" charset="0"/>
              </a:rPr>
            </a:br>
            <a:r>
              <a:rPr lang="en-US" sz="1600" dirty="0" smtClean="0">
                <a:latin typeface="Georgia" pitchFamily="18" charset="0"/>
              </a:rPr>
              <a:t>.</a:t>
            </a:r>
            <a:br>
              <a:rPr lang="en-US" sz="1600" dirty="0" smtClean="0">
                <a:latin typeface="Georgia" pitchFamily="18" charset="0"/>
              </a:rPr>
            </a:br>
            <a:endParaRPr lang="en-US" sz="1600" dirty="0">
              <a:latin typeface="Georgia" pitchFamily="18" charset="0"/>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7" name="Picture 6"/>
          <p:cNvPicPr/>
          <p:nvPr/>
        </p:nvPicPr>
        <p:blipFill>
          <a:blip r:embed="rId2" cstate="print"/>
          <a:srcRect/>
          <a:stretch>
            <a:fillRect/>
          </a:stretch>
        </p:blipFill>
        <p:spPr bwMode="auto">
          <a:xfrm>
            <a:off x="1600200" y="1612457"/>
            <a:ext cx="5943600" cy="3633085"/>
          </a:xfrm>
          <a:prstGeom prst="rect">
            <a:avLst/>
          </a:prstGeom>
          <a:noFill/>
          <a:ln w="9525">
            <a:noFill/>
            <a:miter lim="800000"/>
            <a:headEnd/>
            <a:tailEnd/>
          </a:ln>
        </p:spPr>
      </p:pic>
      <p:sp>
        <p:nvSpPr>
          <p:cNvPr id="8" name="Oval 7"/>
          <p:cNvSpPr/>
          <p:nvPr/>
        </p:nvSpPr>
        <p:spPr>
          <a:xfrm>
            <a:off x="5257800" y="4572000"/>
            <a:ext cx="2133600" cy="304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2:  	Confirm the requested information by answering “yes” to Question 1 and “no” to question 2.</a:t>
            </a: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11" name="Picture 10"/>
          <p:cNvPicPr/>
          <p:nvPr/>
        </p:nvPicPr>
        <p:blipFill>
          <a:blip r:embed="rId2" cstate="print"/>
          <a:srcRect/>
          <a:stretch>
            <a:fillRect/>
          </a:stretch>
        </p:blipFill>
        <p:spPr bwMode="auto">
          <a:xfrm>
            <a:off x="990600" y="1295400"/>
            <a:ext cx="7010400" cy="4114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3:  Enter your policy number and answer the other 3 questions as indicated below	</a:t>
            </a:r>
            <a:r>
              <a:rPr lang="en-US" sz="1600" dirty="0">
                <a:latin typeface="+mn-lt"/>
              </a:rPr>
              <a:t/>
            </a:r>
            <a:br>
              <a:rPr lang="en-US" sz="1600" dirty="0">
                <a:latin typeface="+mn-lt"/>
              </a:rPr>
            </a:br>
            <a:r>
              <a:rPr lang="en-US" sz="1600" dirty="0" smtClean="0">
                <a:latin typeface="Georgia" pitchFamily="18" charset="0"/>
              </a:rPr>
              <a:t/>
            </a:r>
            <a:br>
              <a:rPr lang="en-US" sz="1600" dirty="0" smtClean="0">
                <a:latin typeface="Georgia" pitchFamily="18" charset="0"/>
              </a:rPr>
            </a:br>
            <a:endParaRPr lang="en-US" sz="1600" dirty="0">
              <a:latin typeface="Georgia" pitchFamily="18" charset="0"/>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7" name="Picture 6"/>
          <p:cNvPicPr/>
          <p:nvPr/>
        </p:nvPicPr>
        <p:blipFill>
          <a:blip r:embed="rId2" cstate="print"/>
          <a:srcRect/>
          <a:stretch>
            <a:fillRect/>
          </a:stretch>
        </p:blipFill>
        <p:spPr bwMode="auto">
          <a:xfrm>
            <a:off x="1143000" y="1752600"/>
            <a:ext cx="6934200" cy="3975641"/>
          </a:xfrm>
          <a:prstGeom prst="rect">
            <a:avLst/>
          </a:prstGeom>
          <a:noFill/>
          <a:ln w="9525">
            <a:noFill/>
            <a:miter lim="800000"/>
            <a:headEnd/>
            <a:tailEnd/>
          </a:ln>
        </p:spPr>
      </p:pic>
      <p:sp>
        <p:nvSpPr>
          <p:cNvPr id="8" name="TextBox 7"/>
          <p:cNvSpPr txBox="1"/>
          <p:nvPr/>
        </p:nvSpPr>
        <p:spPr>
          <a:xfrm>
            <a:off x="2895600" y="4648200"/>
            <a:ext cx="3429000" cy="276999"/>
          </a:xfrm>
          <a:prstGeom prst="rect">
            <a:avLst/>
          </a:prstGeom>
          <a:noFill/>
        </p:spPr>
        <p:txBody>
          <a:bodyPr wrap="square" rtlCol="0">
            <a:spAutoFit/>
          </a:bodyPr>
          <a:lstStyle/>
          <a:p>
            <a:r>
              <a:rPr lang="en-US" sz="1200" dirty="0" smtClean="0"/>
              <a:t>The NY State Insurance Fund</a:t>
            </a:r>
            <a:endParaRPr lang="en-US" sz="1200" dirty="0"/>
          </a:p>
        </p:txBody>
      </p:sp>
      <p:cxnSp>
        <p:nvCxnSpPr>
          <p:cNvPr id="10" name="Straight Arrow Connector 9"/>
          <p:cNvCxnSpPr/>
          <p:nvPr/>
        </p:nvCxnSpPr>
        <p:spPr>
          <a:xfrm>
            <a:off x="1752600" y="4267200"/>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52600" y="4800600"/>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33800" y="5105400"/>
            <a:ext cx="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4:  	Fill out your policy information.</a:t>
            </a:r>
            <a:br>
              <a:rPr lang="en-US" sz="1600" dirty="0" smtClean="0">
                <a:latin typeface="+mn-lt"/>
              </a:rPr>
            </a:b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609600" y="1219200"/>
            <a:ext cx="8001000" cy="4191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5:  	Fill in your payroll information and click “submit application”</a:t>
            </a:r>
            <a:br>
              <a:rPr lang="en-US" sz="1600" dirty="0" smtClean="0">
                <a:latin typeface="+mn-lt"/>
              </a:rPr>
            </a:b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7" name="Picture 6"/>
          <p:cNvPicPr/>
          <p:nvPr/>
        </p:nvPicPr>
        <p:blipFill>
          <a:blip r:embed="rId2" cstate="print"/>
          <a:srcRect/>
          <a:stretch>
            <a:fillRect/>
          </a:stretch>
        </p:blipFill>
        <p:spPr bwMode="auto">
          <a:xfrm>
            <a:off x="1676400" y="1066800"/>
            <a:ext cx="5791200" cy="3048000"/>
          </a:xfrm>
          <a:prstGeom prst="rect">
            <a:avLst/>
          </a:prstGeom>
          <a:noFill/>
          <a:ln w="9525">
            <a:noFill/>
            <a:miter lim="800000"/>
            <a:headEnd/>
            <a:tailEnd/>
          </a:ln>
        </p:spPr>
      </p:pic>
      <p:pic>
        <p:nvPicPr>
          <p:cNvPr id="8" name="Picture 7"/>
          <p:cNvPicPr/>
          <p:nvPr/>
        </p:nvPicPr>
        <p:blipFill>
          <a:blip r:embed="rId3" cstate="print"/>
          <a:srcRect b="14876"/>
          <a:stretch>
            <a:fillRect/>
          </a:stretch>
        </p:blipFill>
        <p:spPr bwMode="auto">
          <a:xfrm>
            <a:off x="1676400" y="4114800"/>
            <a:ext cx="4953000" cy="2209800"/>
          </a:xfrm>
          <a:prstGeom prst="rect">
            <a:avLst/>
          </a:prstGeom>
          <a:noFill/>
          <a:ln w="9525">
            <a:noFill/>
            <a:miter lim="800000"/>
            <a:headEnd/>
            <a:tailEnd/>
          </a:ln>
        </p:spPr>
      </p:pic>
      <p:cxnSp>
        <p:nvCxnSpPr>
          <p:cNvPr id="10" name="Straight Arrow Connector 9"/>
          <p:cNvCxnSpPr/>
          <p:nvPr/>
        </p:nvCxnSpPr>
        <p:spPr>
          <a:xfrm flipH="1">
            <a:off x="4724400" y="5181600"/>
            <a:ext cx="2362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Part 1 of 2</a:t>
            </a:r>
            <a:endParaRPr lang="en-US" sz="3200" dirty="0">
              <a:latin typeface="+mn-lt"/>
            </a:endParaRPr>
          </a:p>
        </p:txBody>
      </p:sp>
      <p:sp>
        <p:nvSpPr>
          <p:cNvPr id="3" name="Content Placeholder 2"/>
          <p:cNvSpPr>
            <a:spLocks noGrp="1"/>
          </p:cNvSpPr>
          <p:nvPr>
            <p:ph idx="1"/>
          </p:nvPr>
        </p:nvSpPr>
        <p:spPr/>
        <p:txBody>
          <a:bodyPr>
            <a:normAutofit/>
          </a:bodyPr>
          <a:lstStyle/>
          <a:p>
            <a:r>
              <a:rPr lang="en-US" sz="2400" dirty="0" smtClean="0"/>
              <a:t>The following pages will show you how to transfer the correct information from your policy to your written CPAP application</a:t>
            </a:r>
          </a:p>
          <a:p>
            <a:endParaRPr lang="en-US" sz="2400" dirty="0" smtClean="0"/>
          </a:p>
          <a:p>
            <a:r>
              <a:rPr lang="en-US" sz="2400" dirty="0" smtClean="0"/>
              <a:t>You will need to have your current NYSIF Workers’ Compensation Insurance Policy out</a:t>
            </a:r>
          </a:p>
          <a:p>
            <a:pPr>
              <a:buNone/>
            </a:pPr>
            <a:endParaRPr lang="en-US" sz="2400" dirty="0" smtClean="0"/>
          </a:p>
          <a:p>
            <a:r>
              <a:rPr lang="en-US" sz="2400" dirty="0" smtClean="0"/>
              <a:t>For ease of completing the on line application, we suggest you first fill out the paper application</a:t>
            </a:r>
          </a:p>
          <a:p>
            <a:pPr>
              <a:buNone/>
            </a:pPr>
            <a:endParaRPr lang="en-US" sz="2400" dirty="0" smtClean="0"/>
          </a:p>
          <a:p>
            <a:r>
              <a:rPr lang="en-US" sz="2400" dirty="0" smtClean="0"/>
              <a:t>For more </a:t>
            </a:r>
            <a:r>
              <a:rPr lang="en-US" sz="2400" dirty="0" smtClean="0"/>
              <a:t>program information go to</a:t>
            </a:r>
            <a:r>
              <a:rPr lang="en-US" sz="2400" smtClean="0"/>
              <a:t>:  </a:t>
            </a:r>
            <a:endParaRPr lang="en-US" sz="2400" smtClean="0"/>
          </a:p>
          <a:p>
            <a:r>
              <a:rPr lang="en-US" sz="1400" smtClean="0">
                <a:hlinkClick r:id="rId2"/>
              </a:rPr>
              <a:t>http</a:t>
            </a:r>
            <a:r>
              <a:rPr lang="en-US" sz="1400" dirty="0" smtClean="0">
                <a:hlinkClick r:id="rId2"/>
              </a:rPr>
              <a:t>://www.flandersgroup.com/new-york-construction-classification-premium-adjustment-program</a:t>
            </a:r>
            <a:r>
              <a:rPr lang="en-US" sz="1400" dirty="0" smtClean="0">
                <a:hlinkClick r:id="rId2"/>
              </a:rPr>
              <a:t>/</a:t>
            </a:r>
            <a:endParaRPr lang="en-US" sz="1400" dirty="0" smtClean="0"/>
          </a:p>
          <a:p>
            <a:endParaRPr lang="en-US" sz="2400" dirty="0" smtClean="0"/>
          </a:p>
          <a:p>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B4395EF4-2ADA-47BD-AC14-17686861D48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6:  	Print out the confirmation email when received.</a:t>
            </a: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9" name="Picture 8"/>
          <p:cNvPicPr/>
          <p:nvPr/>
        </p:nvPicPr>
        <p:blipFill>
          <a:blip r:embed="rId2" cstate="print"/>
          <a:srcRect b="33221"/>
          <a:stretch>
            <a:fillRect/>
          </a:stretch>
        </p:blipFill>
        <p:spPr bwMode="auto">
          <a:xfrm>
            <a:off x="2133600" y="4038600"/>
            <a:ext cx="4419600" cy="1587943"/>
          </a:xfrm>
          <a:prstGeom prst="rect">
            <a:avLst/>
          </a:prstGeom>
          <a:noFill/>
          <a:ln w="9525">
            <a:noFill/>
            <a:miter lim="800000"/>
            <a:headEnd/>
            <a:tailEnd/>
          </a:ln>
        </p:spPr>
      </p:pic>
      <p:sp>
        <p:nvSpPr>
          <p:cNvPr id="11" name="TextBox 10"/>
          <p:cNvSpPr txBox="1"/>
          <p:nvPr/>
        </p:nvSpPr>
        <p:spPr>
          <a:xfrm>
            <a:off x="1752600" y="1447800"/>
            <a:ext cx="4800600" cy="2246769"/>
          </a:xfrm>
          <a:prstGeom prst="rect">
            <a:avLst/>
          </a:prstGeom>
          <a:noFill/>
        </p:spPr>
        <p:txBody>
          <a:bodyPr wrap="square" rtlCol="0">
            <a:spAutoFit/>
          </a:bodyPr>
          <a:lstStyle/>
          <a:p>
            <a:r>
              <a:rPr lang="en-US" sz="1400" dirty="0" smtClean="0"/>
              <a:t>Date</a:t>
            </a:r>
          </a:p>
          <a:p>
            <a:endParaRPr lang="en-US" sz="1400" dirty="0" smtClean="0"/>
          </a:p>
          <a:p>
            <a:r>
              <a:rPr lang="en-US" sz="1400" dirty="0" smtClean="0"/>
              <a:t>Your application has been received and will be processed shortly.  Please allow 2 business days before checking on the status of this submission.  When referring to this application you must use the following USER ID and PASSWORD in order to retrieve your factor and worksheet.</a:t>
            </a:r>
          </a:p>
          <a:p>
            <a:endParaRPr lang="en-US" sz="1400" dirty="0" smtClean="0"/>
          </a:p>
          <a:p>
            <a:r>
              <a:rPr lang="en-US" sz="1400" dirty="0" smtClean="0"/>
              <a:t>USER ID = </a:t>
            </a:r>
          </a:p>
          <a:p>
            <a:r>
              <a:rPr lang="en-US" sz="1400" dirty="0" smtClean="0"/>
              <a:t>PASSWORD = </a:t>
            </a:r>
            <a:endParaRPr lang="en-US" sz="1400" dirty="0"/>
          </a:p>
        </p:txBody>
      </p:sp>
      <p:sp>
        <p:nvSpPr>
          <p:cNvPr id="12" name="Rectangle 11"/>
          <p:cNvSpPr/>
          <p:nvPr/>
        </p:nvSpPr>
        <p:spPr>
          <a:xfrm>
            <a:off x="1676400" y="1295400"/>
            <a:ext cx="5638800" cy="464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7:  	In 48-72 hours go back to </a:t>
            </a:r>
            <a:r>
              <a:rPr lang="en-US" sz="1600" dirty="0" smtClean="0">
                <a:latin typeface="+mn-lt"/>
                <a:hlinkClick r:id="rId2"/>
              </a:rPr>
              <a:t>http://cpap.nycirb.org</a:t>
            </a:r>
            <a:r>
              <a:rPr lang="en-US" sz="1600" dirty="0" smtClean="0">
                <a:latin typeface="+mn-lt"/>
              </a:rPr>
              <a:t>  and click on “obtain factor”</a:t>
            </a: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8" name="Picture 7"/>
          <p:cNvPicPr/>
          <p:nvPr/>
        </p:nvPicPr>
        <p:blipFill>
          <a:blip r:embed="rId3" cstate="print"/>
          <a:srcRect/>
          <a:stretch>
            <a:fillRect/>
          </a:stretch>
        </p:blipFill>
        <p:spPr bwMode="auto">
          <a:xfrm>
            <a:off x="1371600" y="1676400"/>
            <a:ext cx="5943600" cy="3633085"/>
          </a:xfrm>
          <a:prstGeom prst="rect">
            <a:avLst/>
          </a:prstGeom>
          <a:noFill/>
          <a:ln w="9525">
            <a:noFill/>
            <a:miter lim="800000"/>
            <a:headEnd/>
            <a:tailEnd/>
          </a:ln>
        </p:spPr>
      </p:pic>
      <p:sp>
        <p:nvSpPr>
          <p:cNvPr id="10" name="Oval 9"/>
          <p:cNvSpPr/>
          <p:nvPr/>
        </p:nvSpPr>
        <p:spPr>
          <a:xfrm>
            <a:off x="5105400" y="48768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8:  	Enter your email address and the password you printed out from the confirmation email.</a:t>
            </a: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7" name="Picture 6"/>
          <p:cNvPicPr/>
          <p:nvPr/>
        </p:nvPicPr>
        <p:blipFill>
          <a:blip r:embed="rId2" cstate="print"/>
          <a:srcRect/>
          <a:stretch>
            <a:fillRect/>
          </a:stretch>
        </p:blipFill>
        <p:spPr bwMode="auto">
          <a:xfrm>
            <a:off x="1600200" y="1747637"/>
            <a:ext cx="5943600" cy="336272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1600" dirty="0" smtClean="0">
                <a:latin typeface="+mn-lt"/>
              </a:rPr>
              <a:t>STEP 9:  	A worksheet will appear with your credit and how it was calculated.  Please forward the credit calculation to Kathy Murty (</a:t>
            </a:r>
            <a:r>
              <a:rPr lang="en-US" sz="1600" dirty="0" smtClean="0">
                <a:latin typeface="+mn-lt"/>
                <a:hlinkClick r:id="rId2"/>
              </a:rPr>
              <a:t>kmurty@flandersgroup.com</a:t>
            </a:r>
            <a:r>
              <a:rPr lang="en-US" sz="1600" dirty="0" smtClean="0">
                <a:latin typeface="+mn-lt"/>
              </a:rPr>
              <a:t>) so we can facilitate getting the credit on your policy.</a:t>
            </a:r>
            <a:endParaRPr lang="en-US" sz="1600" dirty="0">
              <a:latin typeface="+mn-lt"/>
            </a:endParaRPr>
          </a:p>
        </p:txBody>
      </p:sp>
      <p:sp>
        <p:nvSpPr>
          <p:cNvPr id="5" name="Slide Number Placeholder 4"/>
          <p:cNvSpPr>
            <a:spLocks noGrp="1"/>
          </p:cNvSpPr>
          <p:nvPr>
            <p:ph type="sldNum" sz="quarter" idx="12"/>
          </p:nvPr>
        </p:nvSpPr>
        <p:spPr/>
        <p:txBody>
          <a:bodyPr/>
          <a:lstStyle/>
          <a:p>
            <a:fld id="{B4395EF4-2ADA-47BD-AC14-17686861D487}"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The Flanders Group 800-462-6435</a:t>
            </a:r>
            <a:endParaRPr lang="en-US"/>
          </a:p>
        </p:txBody>
      </p:sp>
      <p:pic>
        <p:nvPicPr>
          <p:cNvPr id="2051" name="Picture 3"/>
          <p:cNvPicPr>
            <a:picLocks noChangeAspect="1" noChangeArrowheads="1"/>
          </p:cNvPicPr>
          <p:nvPr/>
        </p:nvPicPr>
        <p:blipFill>
          <a:blip r:embed="rId3" cstate="print"/>
          <a:srcRect/>
          <a:stretch>
            <a:fillRect/>
          </a:stretch>
        </p:blipFill>
        <p:spPr bwMode="auto">
          <a:xfrm>
            <a:off x="1905000" y="1828801"/>
            <a:ext cx="4791075" cy="4419600"/>
          </a:xfrm>
          <a:prstGeom prst="rect">
            <a:avLst/>
          </a:prstGeom>
          <a:noFill/>
          <a:ln w="9525">
            <a:noFill/>
            <a:miter lim="800000"/>
            <a:headEnd/>
            <a:tailEnd/>
          </a:ln>
        </p:spPr>
      </p:pic>
      <p:sp>
        <p:nvSpPr>
          <p:cNvPr id="10" name="Rectangle 9"/>
          <p:cNvSpPr/>
          <p:nvPr/>
        </p:nvSpPr>
        <p:spPr>
          <a:xfrm>
            <a:off x="1295400" y="1752600"/>
            <a:ext cx="3505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5181600" y="5791200"/>
            <a:ext cx="2590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48400" y="13716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3800" y="35814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0200" y="35814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latin typeface="+mn-lt"/>
              </a:rPr>
              <a:t>STEP 1:  	Copy your company name (INSURED) from your Workers Compensation policy 	in the highlighted space as noted on the application sample below</a:t>
            </a:r>
            <a:endParaRPr lang="en-US" sz="1600" dirty="0">
              <a:latin typeface="+mn-lt"/>
            </a:endParaRPr>
          </a:p>
        </p:txBody>
      </p:sp>
      <p:pic>
        <p:nvPicPr>
          <p:cNvPr id="3075" name="Picture 3"/>
          <p:cNvPicPr>
            <a:picLocks noGrp="1" noChangeAspect="1" noChangeArrowheads="1"/>
          </p:cNvPicPr>
          <p:nvPr>
            <p:ph idx="1"/>
          </p:nvPr>
        </p:nvPicPr>
        <p:blipFill>
          <a:blip r:embed="rId2" cstate="print"/>
          <a:srcRect/>
          <a:stretch>
            <a:fillRect/>
          </a:stretch>
        </p:blipFill>
        <p:spPr bwMode="auto">
          <a:xfrm>
            <a:off x="457200" y="1524000"/>
            <a:ext cx="8229600" cy="1293829"/>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57200" y="3276600"/>
            <a:ext cx="7696200" cy="3024797"/>
          </a:xfrm>
          <a:prstGeom prst="rect">
            <a:avLst/>
          </a:prstGeom>
          <a:noFill/>
          <a:ln w="9525">
            <a:noFill/>
            <a:miter lim="800000"/>
            <a:headEnd/>
            <a:tailEnd/>
          </a:ln>
        </p:spPr>
      </p:pic>
      <p:cxnSp>
        <p:nvCxnSpPr>
          <p:cNvPr id="9" name="Straight Arrow Connector 8"/>
          <p:cNvCxnSpPr/>
          <p:nvPr/>
        </p:nvCxnSpPr>
        <p:spPr>
          <a:xfrm flipH="1" flipV="1">
            <a:off x="1828800" y="2286000"/>
            <a:ext cx="2895600" cy="2667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4395EF4-2ADA-47BD-AC14-17686861D487}" type="slidenum">
              <a:rPr lang="en-US" smtClean="0"/>
              <a:pPr/>
              <a:t>3</a:t>
            </a:fld>
            <a:endParaRPr lang="en-US"/>
          </a:p>
        </p:txBody>
      </p:sp>
      <p:sp>
        <p:nvSpPr>
          <p:cNvPr id="7" name="Rectangle 6"/>
          <p:cNvSpPr/>
          <p:nvPr/>
        </p:nvSpPr>
        <p:spPr>
          <a:xfrm>
            <a:off x="4419600" y="4267200"/>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latin typeface="+mn-lt"/>
              </a:rPr>
              <a:t>STEP 2:  	Copy your RB FILE # from your Workers Compensation policy to the 	COVERAGE ID No. highlighted space as noted on the application sample below</a:t>
            </a:r>
            <a:endParaRPr lang="en-US" sz="1600" dirty="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457200" y="1371601"/>
            <a:ext cx="7772400" cy="1143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76813" y="3048000"/>
            <a:ext cx="8026131" cy="2895600"/>
          </a:xfrm>
          <a:prstGeom prst="rect">
            <a:avLst/>
          </a:prstGeom>
          <a:noFill/>
          <a:ln w="9525">
            <a:noFill/>
            <a:miter lim="800000"/>
            <a:headEnd/>
            <a:tailEnd/>
          </a:ln>
        </p:spPr>
      </p:pic>
      <p:cxnSp>
        <p:nvCxnSpPr>
          <p:cNvPr id="9" name="Straight Arrow Connector 8"/>
          <p:cNvCxnSpPr/>
          <p:nvPr/>
        </p:nvCxnSpPr>
        <p:spPr>
          <a:xfrm flipV="1">
            <a:off x="6629400" y="2133600"/>
            <a:ext cx="0" cy="1752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4395EF4-2ADA-47BD-AC14-17686861D487}" type="slidenum">
              <a:rPr lang="en-US" smtClean="0"/>
              <a:pPr/>
              <a:t>4</a:t>
            </a:fld>
            <a:endParaRPr lang="en-US"/>
          </a:p>
        </p:txBody>
      </p:sp>
      <p:sp>
        <p:nvSpPr>
          <p:cNvPr id="7" name="Rectangle 6"/>
          <p:cNvSpPr/>
          <p:nvPr/>
        </p:nvSpPr>
        <p:spPr>
          <a:xfrm>
            <a:off x="4495800" y="4114800"/>
            <a:ext cx="1219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latin typeface="+mn-lt"/>
              </a:rPr>
              <a:t>STEP 3:  	Copy your POLICY NUMBER from your Workers Compensation policy to the 	highlighted space as noted on the application sample below</a:t>
            </a:r>
            <a:endParaRPr lang="en-US" sz="1600" dirty="0">
              <a:latin typeface="+mn-lt"/>
            </a:endParaRPr>
          </a:p>
        </p:txBody>
      </p:sp>
      <p:pic>
        <p:nvPicPr>
          <p:cNvPr id="5122" name="Picture 2"/>
          <p:cNvPicPr>
            <a:picLocks noChangeAspect="1" noChangeArrowheads="1"/>
          </p:cNvPicPr>
          <p:nvPr/>
        </p:nvPicPr>
        <p:blipFill>
          <a:blip r:embed="rId2" cstate="print"/>
          <a:srcRect t="28952"/>
          <a:stretch>
            <a:fillRect/>
          </a:stretch>
        </p:blipFill>
        <p:spPr bwMode="auto">
          <a:xfrm>
            <a:off x="0" y="1524000"/>
            <a:ext cx="8458200" cy="112193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28600" y="3048000"/>
            <a:ext cx="8265351" cy="2895600"/>
          </a:xfrm>
          <a:prstGeom prst="rect">
            <a:avLst/>
          </a:prstGeom>
          <a:noFill/>
          <a:ln w="9525">
            <a:noFill/>
            <a:miter lim="800000"/>
            <a:headEnd/>
            <a:tailEnd/>
          </a:ln>
        </p:spPr>
      </p:pic>
      <p:cxnSp>
        <p:nvCxnSpPr>
          <p:cNvPr id="9" name="Straight Arrow Connector 8"/>
          <p:cNvCxnSpPr/>
          <p:nvPr/>
        </p:nvCxnSpPr>
        <p:spPr>
          <a:xfrm flipH="1" flipV="1">
            <a:off x="2286000" y="2362200"/>
            <a:ext cx="4572000" cy="228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2590800"/>
            <a:ext cx="2895600" cy="461665"/>
          </a:xfrm>
          <a:prstGeom prst="rect">
            <a:avLst/>
          </a:prstGeom>
          <a:noFill/>
        </p:spPr>
        <p:txBody>
          <a:bodyPr wrap="square" rtlCol="0">
            <a:spAutoFit/>
          </a:bodyPr>
          <a:lstStyle/>
          <a:p>
            <a:r>
              <a:rPr lang="en-US" sz="1200" b="1" i="1" dirty="0" smtClean="0">
                <a:solidFill>
                  <a:srgbClr val="FF0000"/>
                </a:solidFill>
              </a:rPr>
              <a:t>Be sure to include the letter that appears before the number – no spaces or dashes</a:t>
            </a:r>
            <a:endParaRPr lang="en-US" sz="1200" b="1" i="1" dirty="0">
              <a:solidFill>
                <a:srgbClr val="FF0000"/>
              </a:solidFill>
            </a:endParaRPr>
          </a:p>
        </p:txBody>
      </p:sp>
      <p:sp>
        <p:nvSpPr>
          <p:cNvPr id="7" name="Slide Number Placeholder 6"/>
          <p:cNvSpPr>
            <a:spLocks noGrp="1"/>
          </p:cNvSpPr>
          <p:nvPr>
            <p:ph type="sldNum" sz="quarter" idx="12"/>
          </p:nvPr>
        </p:nvSpPr>
        <p:spPr/>
        <p:txBody>
          <a:bodyPr/>
          <a:lstStyle/>
          <a:p>
            <a:fld id="{B4395EF4-2ADA-47BD-AC14-17686861D487}" type="slidenum">
              <a:rPr lang="en-US" smtClean="0"/>
              <a:pPr/>
              <a:t>5</a:t>
            </a:fld>
            <a:endParaRPr lang="en-US"/>
          </a:p>
        </p:txBody>
      </p:sp>
      <p:sp>
        <p:nvSpPr>
          <p:cNvPr id="8" name="Rectangle 7"/>
          <p:cNvSpPr/>
          <p:nvPr/>
        </p:nvSpPr>
        <p:spPr>
          <a:xfrm>
            <a:off x="4343400" y="4038600"/>
            <a:ext cx="1219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19"/>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latin typeface="+mn-lt"/>
              </a:rPr>
              <a:t>STEP 4:  	Copy the EFFECTIVE DATE from the chart below based on which safety group you are in to the highlighted space as noted on the application sample.  If you are not a safety group member, please call our office at 800-462-6435 for assistance.</a:t>
            </a:r>
            <a:endParaRPr lang="en-US" sz="1600" dirty="0">
              <a:latin typeface="+mn-lt"/>
            </a:endParaRPr>
          </a:p>
        </p:txBody>
      </p:sp>
      <p:pic>
        <p:nvPicPr>
          <p:cNvPr id="6146" name="Picture 2"/>
          <p:cNvPicPr>
            <a:picLocks noChangeAspect="1" noChangeArrowheads="1"/>
          </p:cNvPicPr>
          <p:nvPr/>
        </p:nvPicPr>
        <p:blipFill>
          <a:blip r:embed="rId2" cstate="print"/>
          <a:srcRect/>
          <a:stretch>
            <a:fillRect/>
          </a:stretch>
        </p:blipFill>
        <p:spPr bwMode="auto">
          <a:xfrm>
            <a:off x="152400" y="1295400"/>
            <a:ext cx="8305800" cy="143473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4395EF4-2ADA-47BD-AC14-17686861D487}" type="slidenum">
              <a:rPr lang="en-US" smtClean="0"/>
              <a:pPr/>
              <a:t>6</a:t>
            </a:fld>
            <a:endParaRPr lang="en-US"/>
          </a:p>
        </p:txBody>
      </p:sp>
      <p:graphicFrame>
        <p:nvGraphicFramePr>
          <p:cNvPr id="7" name="Table 6"/>
          <p:cNvGraphicFramePr>
            <a:graphicFrameLocks noGrp="1"/>
          </p:cNvGraphicFramePr>
          <p:nvPr/>
        </p:nvGraphicFramePr>
        <p:xfrm>
          <a:off x="2133600" y="3276600"/>
          <a:ext cx="3886200" cy="1971040"/>
        </p:xfrm>
        <a:graphic>
          <a:graphicData uri="http://schemas.openxmlformats.org/drawingml/2006/table">
            <a:tbl>
              <a:tblPr firstRow="1" bandRow="1">
                <a:tableStyleId>{D7AC3CCA-C797-4891-BE02-D94E43425B78}</a:tableStyleId>
              </a:tblPr>
              <a:tblGrid>
                <a:gridCol w="1748790"/>
                <a:gridCol w="2137410"/>
              </a:tblGrid>
              <a:tr h="457200">
                <a:tc>
                  <a:txBody>
                    <a:bodyPr/>
                    <a:lstStyle/>
                    <a:p>
                      <a:pPr algn="ctr"/>
                      <a:r>
                        <a:rPr lang="en-US" sz="1200" dirty="0" smtClean="0">
                          <a:latin typeface="+mn-lt"/>
                        </a:rPr>
                        <a:t>Safety Group #</a:t>
                      </a:r>
                      <a:endParaRPr lang="en-US" sz="1200" dirty="0">
                        <a:latin typeface="+mn-lt"/>
                      </a:endParaRPr>
                    </a:p>
                  </a:txBody>
                  <a:tcPr/>
                </a:tc>
                <a:tc>
                  <a:txBody>
                    <a:bodyPr/>
                    <a:lstStyle/>
                    <a:p>
                      <a:pPr algn="ctr"/>
                      <a:r>
                        <a:rPr lang="en-US" sz="1200" dirty="0" smtClean="0">
                          <a:latin typeface="+mn-lt"/>
                        </a:rPr>
                        <a:t>Effective Date</a:t>
                      </a:r>
                      <a:endParaRPr lang="en-US" sz="1200" dirty="0">
                        <a:latin typeface="+mn-lt"/>
                      </a:endParaRPr>
                    </a:p>
                  </a:txBody>
                  <a:tcPr/>
                </a:tc>
              </a:tr>
              <a:tr h="304800">
                <a:tc>
                  <a:txBody>
                    <a:bodyPr/>
                    <a:lstStyle/>
                    <a:p>
                      <a:pPr algn="ctr"/>
                      <a:r>
                        <a:rPr lang="en-US" sz="1200" dirty="0" smtClean="0">
                          <a:latin typeface="+mn-lt"/>
                        </a:rPr>
                        <a:t>512</a:t>
                      </a:r>
                      <a:endParaRPr lang="en-US" sz="1200" dirty="0">
                        <a:latin typeface="+mn-lt"/>
                      </a:endParaRPr>
                    </a:p>
                  </a:txBody>
                  <a:tcPr/>
                </a:tc>
                <a:tc>
                  <a:txBody>
                    <a:bodyPr/>
                    <a:lstStyle/>
                    <a:p>
                      <a:pPr algn="ctr"/>
                      <a:r>
                        <a:rPr lang="en-US" sz="1200" dirty="0" smtClean="0">
                          <a:latin typeface="+mn-lt"/>
                        </a:rPr>
                        <a:t>1/1/16</a:t>
                      </a:r>
                      <a:endParaRPr lang="en-US" sz="1200" dirty="0">
                        <a:latin typeface="+mn-lt"/>
                      </a:endParaRPr>
                    </a:p>
                  </a:txBody>
                  <a:tcPr/>
                </a:tc>
              </a:tr>
              <a:tr h="228600">
                <a:tc>
                  <a:txBody>
                    <a:bodyPr/>
                    <a:lstStyle/>
                    <a:p>
                      <a:pPr algn="ctr"/>
                      <a:r>
                        <a:rPr lang="en-US" sz="1200" dirty="0" smtClean="0">
                          <a:latin typeface="+mn-lt"/>
                        </a:rPr>
                        <a:t>517</a:t>
                      </a:r>
                      <a:endParaRPr lang="en-US" sz="1200" dirty="0">
                        <a:latin typeface="+mn-lt"/>
                      </a:endParaRPr>
                    </a:p>
                  </a:txBody>
                  <a:tcPr/>
                </a:tc>
                <a:tc>
                  <a:txBody>
                    <a:bodyPr/>
                    <a:lstStyle/>
                    <a:p>
                      <a:pPr algn="ctr"/>
                      <a:r>
                        <a:rPr lang="en-US" sz="1200" dirty="0" smtClean="0">
                          <a:latin typeface="+mn-lt"/>
                        </a:rPr>
                        <a:t>3/31/16</a:t>
                      </a:r>
                      <a:endParaRPr lang="en-US" sz="1200" dirty="0">
                        <a:latin typeface="+mn-lt"/>
                      </a:endParaRPr>
                    </a:p>
                  </a:txBody>
                  <a:tcPr/>
                </a:tc>
              </a:tr>
              <a:tr h="259080">
                <a:tc>
                  <a:txBody>
                    <a:bodyPr/>
                    <a:lstStyle/>
                    <a:p>
                      <a:pPr algn="ctr"/>
                      <a:r>
                        <a:rPr lang="en-US" sz="1200" dirty="0" smtClean="0">
                          <a:latin typeface="+mn-lt"/>
                        </a:rPr>
                        <a:t>453</a:t>
                      </a:r>
                      <a:endParaRPr lang="en-US" sz="1200" dirty="0">
                        <a:latin typeface="+mn-lt"/>
                      </a:endParaRPr>
                    </a:p>
                  </a:txBody>
                  <a:tcPr/>
                </a:tc>
                <a:tc>
                  <a:txBody>
                    <a:bodyPr/>
                    <a:lstStyle/>
                    <a:p>
                      <a:pPr algn="ctr"/>
                      <a:r>
                        <a:rPr lang="en-US" sz="1200" dirty="0" smtClean="0">
                          <a:latin typeface="+mn-lt"/>
                        </a:rPr>
                        <a:t>4/1/16</a:t>
                      </a:r>
                      <a:endParaRPr lang="en-US" sz="1200" dirty="0">
                        <a:latin typeface="+mn-lt"/>
                      </a:endParaRPr>
                    </a:p>
                  </a:txBody>
                  <a:tcPr/>
                </a:tc>
              </a:tr>
              <a:tr h="289560">
                <a:tc>
                  <a:txBody>
                    <a:bodyPr/>
                    <a:lstStyle/>
                    <a:p>
                      <a:pPr algn="ctr"/>
                      <a:r>
                        <a:rPr lang="en-US" sz="1200" dirty="0" smtClean="0">
                          <a:latin typeface="+mn-lt"/>
                        </a:rPr>
                        <a:t>572</a:t>
                      </a:r>
                      <a:endParaRPr lang="en-US"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5/1/16</a:t>
                      </a:r>
                      <a:endParaRPr lang="en-US" sz="1200" dirty="0">
                        <a:latin typeface="+mn-lt"/>
                      </a:endParaRPr>
                    </a:p>
                  </a:txBody>
                  <a:tcPr/>
                </a:tc>
              </a:tr>
              <a:tr h="370840">
                <a:tc>
                  <a:txBody>
                    <a:bodyPr/>
                    <a:lstStyle/>
                    <a:p>
                      <a:pPr algn="ctr"/>
                      <a:r>
                        <a:rPr lang="en-US" sz="1200" dirty="0" smtClean="0">
                          <a:latin typeface="+mn-lt"/>
                        </a:rPr>
                        <a:t>563</a:t>
                      </a:r>
                      <a:endParaRPr lang="en-US"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5/31/16</a:t>
                      </a:r>
                      <a:endParaRPr lang="en-US" sz="1200" dirty="0">
                        <a:latin typeface="+mn-lt"/>
                      </a:endParaRPr>
                    </a:p>
                  </a:txBody>
                  <a:tcPr/>
                </a:tc>
              </a:tr>
            </a:tbl>
          </a:graphicData>
        </a:graphic>
      </p:graphicFrame>
      <p:cxnSp>
        <p:nvCxnSpPr>
          <p:cNvPr id="8" name="Straight Arrow Connector 7"/>
          <p:cNvCxnSpPr/>
          <p:nvPr/>
        </p:nvCxnSpPr>
        <p:spPr>
          <a:xfrm flipV="1">
            <a:off x="4953000" y="2438400"/>
            <a:ext cx="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latin typeface="+mn-lt"/>
              </a:rPr>
              <a:t>STEP 5:  	Copy the CARRIER from your Workers Compensation policy to the highlighted 	space as noted on the application sample below</a:t>
            </a:r>
            <a:endParaRPr lang="en-US" sz="1600" dirty="0">
              <a:latin typeface="+mn-lt"/>
            </a:endParaRPr>
          </a:p>
        </p:txBody>
      </p:sp>
      <p:pic>
        <p:nvPicPr>
          <p:cNvPr id="7170" name="Picture 2"/>
          <p:cNvPicPr>
            <a:picLocks noChangeAspect="1" noChangeArrowheads="1"/>
          </p:cNvPicPr>
          <p:nvPr/>
        </p:nvPicPr>
        <p:blipFill>
          <a:blip r:embed="rId2" cstate="print"/>
          <a:srcRect/>
          <a:stretch>
            <a:fillRect/>
          </a:stretch>
        </p:blipFill>
        <p:spPr bwMode="auto">
          <a:xfrm>
            <a:off x="1066800" y="3505200"/>
            <a:ext cx="7129959" cy="26670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81000" y="1295400"/>
            <a:ext cx="8355643" cy="1485900"/>
          </a:xfrm>
          <a:prstGeom prst="rect">
            <a:avLst/>
          </a:prstGeom>
          <a:noFill/>
          <a:ln w="9525">
            <a:noFill/>
            <a:miter lim="800000"/>
            <a:headEnd/>
            <a:tailEnd/>
          </a:ln>
        </p:spPr>
      </p:pic>
      <p:cxnSp>
        <p:nvCxnSpPr>
          <p:cNvPr id="9" name="Straight Arrow Connector 8"/>
          <p:cNvCxnSpPr/>
          <p:nvPr/>
        </p:nvCxnSpPr>
        <p:spPr>
          <a:xfrm flipV="1">
            <a:off x="6172200" y="2514600"/>
            <a:ext cx="838200" cy="1295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4395EF4-2ADA-47BD-AC14-17686861D487}"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lgn="l"/>
            <a:r>
              <a:rPr lang="en-US" sz="1600" dirty="0" smtClean="0">
                <a:latin typeface="+mn-lt"/>
              </a:rPr>
              <a:t>STEP 6:  	Determine the 3</a:t>
            </a:r>
            <a:r>
              <a:rPr lang="en-US" sz="1600" baseline="30000" dirty="0" smtClean="0">
                <a:latin typeface="+mn-lt"/>
              </a:rPr>
              <a:t>rd</a:t>
            </a:r>
            <a:r>
              <a:rPr lang="en-US" sz="1600" dirty="0" smtClean="0">
                <a:latin typeface="+mn-lt"/>
              </a:rPr>
              <a:t> quarter payroll dates that will be used for this application.  	For the </a:t>
            </a:r>
            <a:r>
              <a:rPr lang="en-US" sz="1600" b="1" u="sng" dirty="0" smtClean="0">
                <a:latin typeface="+mn-lt"/>
              </a:rPr>
              <a:t>2016 application</a:t>
            </a:r>
            <a:r>
              <a:rPr lang="en-US" sz="1600" dirty="0" smtClean="0">
                <a:latin typeface="+mn-lt"/>
              </a:rPr>
              <a:t>, if you are in one of our Safety Groups, the payroll needed is listed below.  If you are not in one of our safety groups, please call our office for assistance.</a:t>
            </a:r>
            <a:br>
              <a:rPr lang="en-US" sz="1600" dirty="0" smtClean="0">
                <a:latin typeface="+mn-lt"/>
              </a:rPr>
            </a:br>
            <a:r>
              <a:rPr lang="en-US" sz="1600" dirty="0">
                <a:latin typeface="+mn-lt"/>
              </a:rPr>
              <a:t/>
            </a:r>
            <a:br>
              <a:rPr lang="en-US" sz="1600" dirty="0">
                <a:latin typeface="+mn-lt"/>
              </a:rPr>
            </a:br>
            <a:r>
              <a:rPr lang="en-US" sz="1600" dirty="0" smtClean="0">
                <a:latin typeface="+mn-lt"/>
              </a:rPr>
              <a:t>	</a:t>
            </a:r>
            <a:r>
              <a:rPr lang="en-US" sz="1600" b="1" dirty="0" smtClean="0">
                <a:latin typeface="+mn-lt"/>
              </a:rPr>
              <a:t>The payroll limitations will be needed for step # 9.</a:t>
            </a:r>
            <a:r>
              <a:rPr lang="en-US" sz="1600" dirty="0" smtClean="0">
                <a:latin typeface="+mn-lt"/>
              </a:rPr>
              <a:t/>
            </a:r>
            <a:br>
              <a:rPr lang="en-US" sz="1600" dirty="0" smtClean="0">
                <a:latin typeface="+mn-lt"/>
              </a:rPr>
            </a:br>
            <a:endParaRPr lang="en-US" sz="1600" dirty="0">
              <a:latin typeface="+mn-lt"/>
            </a:endParaRPr>
          </a:p>
        </p:txBody>
      </p:sp>
      <p:graphicFrame>
        <p:nvGraphicFramePr>
          <p:cNvPr id="6" name="Table 5"/>
          <p:cNvGraphicFramePr>
            <a:graphicFrameLocks noGrp="1"/>
          </p:cNvGraphicFramePr>
          <p:nvPr/>
        </p:nvGraphicFramePr>
        <p:xfrm>
          <a:off x="1295400" y="2133600"/>
          <a:ext cx="6781801" cy="1971040"/>
        </p:xfrm>
        <a:graphic>
          <a:graphicData uri="http://schemas.openxmlformats.org/drawingml/2006/table">
            <a:tbl>
              <a:tblPr firstRow="1" bandRow="1">
                <a:tableStyleId>{D7AC3CCA-C797-4891-BE02-D94E43425B78}</a:tableStyleId>
              </a:tblPr>
              <a:tblGrid>
                <a:gridCol w="1371600"/>
                <a:gridCol w="1676400"/>
                <a:gridCol w="1953578"/>
                <a:gridCol w="1780223"/>
              </a:tblGrid>
              <a:tr h="457200">
                <a:tc>
                  <a:txBody>
                    <a:bodyPr/>
                    <a:lstStyle/>
                    <a:p>
                      <a:pPr algn="ctr"/>
                      <a:r>
                        <a:rPr lang="en-US" sz="1200" dirty="0" smtClean="0">
                          <a:latin typeface="+mn-lt"/>
                        </a:rPr>
                        <a:t>Safety Group #</a:t>
                      </a:r>
                      <a:endParaRPr lang="en-US" sz="1200" dirty="0">
                        <a:latin typeface="+mn-lt"/>
                      </a:endParaRPr>
                    </a:p>
                  </a:txBody>
                  <a:tcPr/>
                </a:tc>
                <a:tc>
                  <a:txBody>
                    <a:bodyPr/>
                    <a:lstStyle/>
                    <a:p>
                      <a:pPr algn="ctr"/>
                      <a:r>
                        <a:rPr lang="en-US" sz="1200" dirty="0" smtClean="0">
                          <a:latin typeface="+mn-lt"/>
                        </a:rPr>
                        <a:t>Payroll Needed</a:t>
                      </a:r>
                      <a:endParaRPr lang="en-US" sz="1200" dirty="0">
                        <a:latin typeface="+mn-lt"/>
                      </a:endParaRPr>
                    </a:p>
                  </a:txBody>
                  <a:tcPr/>
                </a:tc>
                <a:tc>
                  <a:txBody>
                    <a:bodyPr/>
                    <a:lstStyle/>
                    <a:p>
                      <a:pPr algn="ctr"/>
                      <a:r>
                        <a:rPr lang="en-US" sz="1200" dirty="0" smtClean="0">
                          <a:latin typeface="+mn-lt"/>
                        </a:rPr>
                        <a:t>Date to be Placed on Application</a:t>
                      </a:r>
                      <a:endParaRPr lang="en-US" sz="1200" dirty="0">
                        <a:latin typeface="+mn-lt"/>
                      </a:endParaRPr>
                    </a:p>
                  </a:txBody>
                  <a:tcPr/>
                </a:tc>
                <a:tc>
                  <a:txBody>
                    <a:bodyPr/>
                    <a:lstStyle/>
                    <a:p>
                      <a:pPr algn="ctr"/>
                      <a:r>
                        <a:rPr lang="en-US" sz="1200" dirty="0" smtClean="0">
                          <a:latin typeface="+mn-lt"/>
                        </a:rPr>
                        <a:t>Payroll Limit for Commercial Work</a:t>
                      </a:r>
                      <a:endParaRPr lang="en-US" sz="1200" dirty="0">
                        <a:latin typeface="+mn-lt"/>
                      </a:endParaRPr>
                    </a:p>
                  </a:txBody>
                  <a:tcPr/>
                </a:tc>
              </a:tr>
              <a:tr h="304800">
                <a:tc>
                  <a:txBody>
                    <a:bodyPr/>
                    <a:lstStyle/>
                    <a:p>
                      <a:pPr algn="ctr"/>
                      <a:r>
                        <a:rPr lang="en-US" sz="1200" dirty="0" smtClean="0">
                          <a:latin typeface="+mn-lt"/>
                        </a:rPr>
                        <a:t>512</a:t>
                      </a:r>
                      <a:endParaRPr lang="en-US" sz="1200" dirty="0">
                        <a:latin typeface="+mn-lt"/>
                      </a:endParaRPr>
                    </a:p>
                  </a:txBody>
                  <a:tcPr/>
                </a:tc>
                <a:tc>
                  <a:txBody>
                    <a:bodyPr/>
                    <a:lstStyle/>
                    <a:p>
                      <a:pPr algn="ctr"/>
                      <a:r>
                        <a:rPr lang="en-US" sz="1200" dirty="0" smtClean="0">
                          <a:latin typeface="+mn-lt"/>
                        </a:rPr>
                        <a:t>3</a:t>
                      </a:r>
                      <a:r>
                        <a:rPr lang="en-US" sz="1200" baseline="30000" dirty="0" smtClean="0">
                          <a:latin typeface="+mn-lt"/>
                        </a:rPr>
                        <a:t>rd</a:t>
                      </a:r>
                      <a:r>
                        <a:rPr lang="en-US" sz="1200" dirty="0" smtClean="0">
                          <a:latin typeface="+mn-lt"/>
                        </a:rPr>
                        <a:t> Quarter 2014</a:t>
                      </a:r>
                      <a:endParaRPr lang="en-US" sz="1200" dirty="0">
                        <a:latin typeface="+mn-lt"/>
                      </a:endParaRPr>
                    </a:p>
                  </a:txBody>
                  <a:tcPr/>
                </a:tc>
                <a:tc>
                  <a:txBody>
                    <a:bodyPr/>
                    <a:lstStyle/>
                    <a:p>
                      <a:pPr algn="ctr"/>
                      <a:r>
                        <a:rPr lang="en-US" sz="1200" dirty="0" smtClean="0">
                          <a:latin typeface="+mn-lt"/>
                        </a:rPr>
                        <a:t>9/30/14</a:t>
                      </a:r>
                      <a:endParaRPr lang="en-US" sz="1200" dirty="0">
                        <a:latin typeface="+mn-lt"/>
                      </a:endParaRPr>
                    </a:p>
                  </a:txBody>
                  <a:tcPr/>
                </a:tc>
                <a:tc>
                  <a:txBody>
                    <a:bodyPr/>
                    <a:lstStyle/>
                    <a:p>
                      <a:pPr algn="ctr"/>
                      <a:r>
                        <a:rPr lang="en-US" sz="1200" dirty="0" smtClean="0">
                          <a:latin typeface="+mn-lt"/>
                        </a:rPr>
                        <a:t>$1,266.44/week</a:t>
                      </a:r>
                      <a:endParaRPr lang="en-US" sz="1200" dirty="0">
                        <a:latin typeface="+mn-lt"/>
                      </a:endParaRPr>
                    </a:p>
                  </a:txBody>
                  <a:tcPr/>
                </a:tc>
              </a:tr>
              <a:tr h="228600">
                <a:tc>
                  <a:txBody>
                    <a:bodyPr/>
                    <a:lstStyle/>
                    <a:p>
                      <a:pPr algn="ctr"/>
                      <a:r>
                        <a:rPr lang="en-US" sz="1200" dirty="0" smtClean="0">
                          <a:latin typeface="+mn-lt"/>
                        </a:rPr>
                        <a:t>517</a:t>
                      </a:r>
                      <a:endParaRPr lang="en-US" sz="1200" dirty="0">
                        <a:latin typeface="+mn-lt"/>
                      </a:endParaRPr>
                    </a:p>
                  </a:txBody>
                  <a:tcPr/>
                </a:tc>
                <a:tc>
                  <a:txBody>
                    <a:bodyPr/>
                    <a:lstStyle/>
                    <a:p>
                      <a:pPr algn="ctr"/>
                      <a:r>
                        <a:rPr lang="en-US" sz="1200" dirty="0" smtClean="0">
                          <a:latin typeface="+mn-lt"/>
                        </a:rPr>
                        <a:t>3</a:t>
                      </a:r>
                      <a:r>
                        <a:rPr lang="en-US" sz="1200" baseline="30000" dirty="0" smtClean="0">
                          <a:latin typeface="+mn-lt"/>
                        </a:rPr>
                        <a:t>rd</a:t>
                      </a:r>
                      <a:r>
                        <a:rPr lang="en-US" sz="1200" dirty="0" smtClean="0">
                          <a:latin typeface="+mn-lt"/>
                        </a:rPr>
                        <a:t> Quarter 2014</a:t>
                      </a:r>
                      <a:endParaRPr lang="en-US" sz="1200" dirty="0">
                        <a:latin typeface="+mn-lt"/>
                      </a:endParaRPr>
                    </a:p>
                  </a:txBody>
                  <a:tcPr/>
                </a:tc>
                <a:tc>
                  <a:txBody>
                    <a:bodyPr/>
                    <a:lstStyle/>
                    <a:p>
                      <a:pPr algn="ctr"/>
                      <a:r>
                        <a:rPr lang="en-US" sz="1200" dirty="0" smtClean="0">
                          <a:latin typeface="+mn-lt"/>
                        </a:rPr>
                        <a:t>9/30/14</a:t>
                      </a:r>
                      <a:endParaRPr lang="en-US" sz="1200" dirty="0">
                        <a:latin typeface="+mn-lt"/>
                      </a:endParaRPr>
                    </a:p>
                  </a:txBody>
                  <a:tcPr/>
                </a:tc>
                <a:tc>
                  <a:txBody>
                    <a:bodyPr/>
                    <a:lstStyle/>
                    <a:p>
                      <a:pPr algn="ctr"/>
                      <a:r>
                        <a:rPr lang="en-US" sz="1200" dirty="0" smtClean="0">
                          <a:latin typeface="+mn-lt"/>
                        </a:rPr>
                        <a:t>$1,266.44/week</a:t>
                      </a:r>
                      <a:endParaRPr lang="en-US" sz="1200" dirty="0">
                        <a:latin typeface="+mn-lt"/>
                      </a:endParaRPr>
                    </a:p>
                  </a:txBody>
                  <a:tcPr/>
                </a:tc>
              </a:tr>
              <a:tr h="259080">
                <a:tc>
                  <a:txBody>
                    <a:bodyPr/>
                    <a:lstStyle/>
                    <a:p>
                      <a:pPr algn="ctr"/>
                      <a:r>
                        <a:rPr lang="en-US" sz="1200" dirty="0" smtClean="0">
                          <a:latin typeface="+mn-lt"/>
                        </a:rPr>
                        <a:t>453</a:t>
                      </a:r>
                      <a:endParaRPr lang="en-US" sz="1200" dirty="0">
                        <a:latin typeface="+mn-lt"/>
                      </a:endParaRPr>
                    </a:p>
                  </a:txBody>
                  <a:tcPr/>
                </a:tc>
                <a:tc>
                  <a:txBody>
                    <a:bodyPr/>
                    <a:lstStyle/>
                    <a:p>
                      <a:pPr algn="ctr"/>
                      <a:r>
                        <a:rPr lang="en-US" sz="1200" dirty="0" smtClean="0">
                          <a:latin typeface="+mn-lt"/>
                        </a:rPr>
                        <a:t>3</a:t>
                      </a:r>
                      <a:r>
                        <a:rPr lang="en-US" sz="1200" baseline="30000" dirty="0" smtClean="0">
                          <a:latin typeface="+mn-lt"/>
                        </a:rPr>
                        <a:t>rd</a:t>
                      </a:r>
                      <a:r>
                        <a:rPr lang="en-US" sz="1200" dirty="0" smtClean="0">
                          <a:latin typeface="+mn-lt"/>
                        </a:rPr>
                        <a:t> Quarter 2015</a:t>
                      </a:r>
                      <a:endParaRPr lang="en-US" sz="1200" dirty="0">
                        <a:latin typeface="+mn-lt"/>
                      </a:endParaRPr>
                    </a:p>
                  </a:txBody>
                  <a:tcPr/>
                </a:tc>
                <a:tc>
                  <a:txBody>
                    <a:bodyPr/>
                    <a:lstStyle/>
                    <a:p>
                      <a:pPr algn="ctr"/>
                      <a:r>
                        <a:rPr lang="en-US" sz="1200" dirty="0" smtClean="0">
                          <a:latin typeface="+mn-lt"/>
                        </a:rPr>
                        <a:t>9/30/15</a:t>
                      </a:r>
                      <a:endParaRPr lang="en-US"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TBD</a:t>
                      </a:r>
                      <a:endParaRPr lang="en-US" sz="1200" dirty="0">
                        <a:latin typeface="+mn-lt"/>
                      </a:endParaRPr>
                    </a:p>
                  </a:txBody>
                  <a:tcPr/>
                </a:tc>
              </a:tr>
              <a:tr h="289560">
                <a:tc>
                  <a:txBody>
                    <a:bodyPr/>
                    <a:lstStyle/>
                    <a:p>
                      <a:pPr algn="ctr"/>
                      <a:r>
                        <a:rPr lang="en-US" sz="1200" dirty="0" smtClean="0">
                          <a:latin typeface="+mn-lt"/>
                        </a:rPr>
                        <a:t>572</a:t>
                      </a:r>
                      <a:endParaRPr lang="en-US"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3</a:t>
                      </a:r>
                      <a:r>
                        <a:rPr lang="en-US" sz="1200" baseline="30000" dirty="0" smtClean="0">
                          <a:latin typeface="+mn-lt"/>
                        </a:rPr>
                        <a:t>rd</a:t>
                      </a:r>
                      <a:r>
                        <a:rPr lang="en-US" sz="1200" dirty="0" smtClean="0">
                          <a:latin typeface="+mn-lt"/>
                        </a:rPr>
                        <a:t> Quarter 2015</a:t>
                      </a:r>
                      <a:endParaRPr lang="en-US" sz="1200" dirty="0">
                        <a:latin typeface="+mn-lt"/>
                      </a:endParaRPr>
                    </a:p>
                  </a:txBody>
                  <a:tcPr/>
                </a:tc>
                <a:tc>
                  <a:txBody>
                    <a:bodyPr/>
                    <a:lstStyle/>
                    <a:p>
                      <a:pPr algn="ctr"/>
                      <a:r>
                        <a:rPr lang="en-US" sz="1200" dirty="0" smtClean="0">
                          <a:latin typeface="+mn-lt"/>
                        </a:rPr>
                        <a:t>9/30/15</a:t>
                      </a:r>
                      <a:endParaRPr lang="en-US" sz="1200" dirty="0">
                        <a:latin typeface="+mn-lt"/>
                      </a:endParaRPr>
                    </a:p>
                  </a:txBody>
                  <a:tcPr/>
                </a:tc>
                <a:tc>
                  <a:txBody>
                    <a:bodyPr/>
                    <a:lstStyle/>
                    <a:p>
                      <a:pPr algn="ctr"/>
                      <a:r>
                        <a:rPr lang="en-US" sz="1200" dirty="0" smtClean="0">
                          <a:latin typeface="+mn-lt"/>
                        </a:rPr>
                        <a:t>TBD</a:t>
                      </a:r>
                      <a:endParaRPr lang="en-US" sz="1200" dirty="0">
                        <a:latin typeface="+mn-lt"/>
                      </a:endParaRPr>
                    </a:p>
                  </a:txBody>
                  <a:tcPr/>
                </a:tc>
              </a:tr>
              <a:tr h="370840">
                <a:tc>
                  <a:txBody>
                    <a:bodyPr/>
                    <a:lstStyle/>
                    <a:p>
                      <a:pPr algn="ctr"/>
                      <a:r>
                        <a:rPr lang="en-US" sz="1200" dirty="0" smtClean="0">
                          <a:latin typeface="+mn-lt"/>
                        </a:rPr>
                        <a:t>563</a:t>
                      </a:r>
                      <a:endParaRPr lang="en-US" sz="1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3</a:t>
                      </a:r>
                      <a:r>
                        <a:rPr lang="en-US" sz="1200" baseline="30000" dirty="0" smtClean="0">
                          <a:latin typeface="+mn-lt"/>
                        </a:rPr>
                        <a:t>rd</a:t>
                      </a:r>
                      <a:r>
                        <a:rPr lang="en-US" sz="1200" dirty="0" smtClean="0">
                          <a:latin typeface="+mn-lt"/>
                        </a:rPr>
                        <a:t> Quarter 2015</a:t>
                      </a:r>
                      <a:endParaRPr lang="en-US" sz="1200" dirty="0">
                        <a:latin typeface="+mn-lt"/>
                      </a:endParaRPr>
                    </a:p>
                  </a:txBody>
                  <a:tcPr/>
                </a:tc>
                <a:tc>
                  <a:txBody>
                    <a:bodyPr/>
                    <a:lstStyle/>
                    <a:p>
                      <a:pPr algn="ctr"/>
                      <a:r>
                        <a:rPr lang="en-US" sz="1200" dirty="0" smtClean="0">
                          <a:latin typeface="+mn-lt"/>
                        </a:rPr>
                        <a:t>9/30/15</a:t>
                      </a:r>
                      <a:endParaRPr lang="en-US" sz="1200" dirty="0">
                        <a:latin typeface="+mn-lt"/>
                      </a:endParaRPr>
                    </a:p>
                  </a:txBody>
                  <a:tcPr/>
                </a:tc>
                <a:tc>
                  <a:txBody>
                    <a:bodyPr/>
                    <a:lstStyle/>
                    <a:p>
                      <a:pPr algn="ctr"/>
                      <a:r>
                        <a:rPr lang="en-US" sz="1200" dirty="0" smtClean="0">
                          <a:latin typeface="+mn-lt"/>
                        </a:rPr>
                        <a:t>TBD</a:t>
                      </a:r>
                      <a:endParaRPr lang="en-US" sz="1200" dirty="0">
                        <a:latin typeface="+mn-lt"/>
                      </a:endParaRPr>
                    </a:p>
                  </a:txBody>
                  <a:tcPr/>
                </a:tc>
              </a:tr>
            </a:tbl>
          </a:graphicData>
        </a:graphic>
      </p:graphicFrame>
      <p:pic>
        <p:nvPicPr>
          <p:cNvPr id="8194" name="Picture 2"/>
          <p:cNvPicPr>
            <a:picLocks noChangeAspect="1" noChangeArrowheads="1"/>
          </p:cNvPicPr>
          <p:nvPr/>
        </p:nvPicPr>
        <p:blipFill>
          <a:blip r:embed="rId2" cstate="print"/>
          <a:srcRect/>
          <a:stretch>
            <a:fillRect/>
          </a:stretch>
        </p:blipFill>
        <p:spPr bwMode="auto">
          <a:xfrm>
            <a:off x="228600" y="4191000"/>
            <a:ext cx="8705850" cy="643853"/>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b="11111"/>
          <a:stretch>
            <a:fillRect/>
          </a:stretch>
        </p:blipFill>
        <p:spPr bwMode="auto">
          <a:xfrm>
            <a:off x="219083" y="4876800"/>
            <a:ext cx="8647499" cy="609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4395EF4-2ADA-47BD-AC14-17686861D487}" type="slidenum">
              <a:rPr lang="en-US" smtClean="0"/>
              <a:pPr/>
              <a:t>8</a:t>
            </a:fld>
            <a:endParaRPr lang="en-US"/>
          </a:p>
        </p:txBody>
      </p:sp>
      <p:cxnSp>
        <p:nvCxnSpPr>
          <p:cNvPr id="8" name="Straight Arrow Connector 7"/>
          <p:cNvCxnSpPr/>
          <p:nvPr/>
        </p:nvCxnSpPr>
        <p:spPr>
          <a:xfrm flipH="1">
            <a:off x="3810000" y="2590800"/>
            <a:ext cx="838200" cy="2743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smtClean="0"/>
              <a:t>The Flanders Group 800-462-6435</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1600" dirty="0" smtClean="0">
                <a:latin typeface="+mn-lt"/>
              </a:rPr>
              <a:t>STEP 7:  	Copy the CLASSIFICATION DESCRIPTION from your Workers Compensation policy to the highlighted space as noted on the application sample below. </a:t>
            </a:r>
            <a:r>
              <a:rPr lang="en-US" sz="1600" dirty="0" smtClean="0">
                <a:latin typeface="Georgia" pitchFamily="18" charset="0"/>
              </a:rPr>
              <a:t> </a:t>
            </a:r>
            <a:endParaRPr lang="en-US" sz="1600" dirty="0">
              <a:latin typeface="Georgia"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152400" y="1219200"/>
            <a:ext cx="8705850" cy="643853"/>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r="42374"/>
          <a:stretch>
            <a:fillRect/>
          </a:stretch>
        </p:blipFill>
        <p:spPr bwMode="auto">
          <a:xfrm>
            <a:off x="838200" y="3810000"/>
            <a:ext cx="4724400" cy="275054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609600" y="1828800"/>
            <a:ext cx="7791450" cy="1776368"/>
          </a:xfrm>
          <a:prstGeom prst="rect">
            <a:avLst/>
          </a:prstGeom>
          <a:noFill/>
          <a:ln w="9525">
            <a:noFill/>
            <a:miter lim="800000"/>
            <a:headEnd/>
            <a:tailEnd/>
          </a:ln>
        </p:spPr>
      </p:pic>
      <p:cxnSp>
        <p:nvCxnSpPr>
          <p:cNvPr id="8" name="Straight Arrow Connector 7"/>
          <p:cNvCxnSpPr/>
          <p:nvPr/>
        </p:nvCxnSpPr>
        <p:spPr>
          <a:xfrm flipV="1">
            <a:off x="1600200" y="3276600"/>
            <a:ext cx="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1200" y="4419600"/>
            <a:ext cx="2362200" cy="2246769"/>
          </a:xfrm>
          <a:prstGeom prst="rect">
            <a:avLst/>
          </a:prstGeom>
          <a:noFill/>
        </p:spPr>
        <p:txBody>
          <a:bodyPr wrap="square" rtlCol="0">
            <a:spAutoFit/>
          </a:bodyPr>
          <a:lstStyle/>
          <a:p>
            <a:r>
              <a:rPr lang="en-US" sz="1400" b="1" dirty="0" smtClean="0">
                <a:solidFill>
                  <a:srgbClr val="FF0000"/>
                </a:solidFill>
              </a:rPr>
              <a:t>INCLUDE All class codes EXCEPT:</a:t>
            </a:r>
          </a:p>
          <a:p>
            <a:endParaRPr lang="en-US" sz="1400" b="1" dirty="0" smtClean="0">
              <a:solidFill>
                <a:srgbClr val="FF0000"/>
              </a:solidFill>
            </a:endParaRPr>
          </a:p>
          <a:p>
            <a:pPr>
              <a:buFont typeface="Arial" charset="0"/>
              <a:buChar char="•"/>
            </a:pPr>
            <a:r>
              <a:rPr lang="en-US" sz="1400" b="1" dirty="0" smtClean="0">
                <a:solidFill>
                  <a:srgbClr val="FF0000"/>
                </a:solidFill>
              </a:rPr>
              <a:t> “If Any”</a:t>
            </a:r>
          </a:p>
          <a:p>
            <a:pPr>
              <a:buFont typeface="Arial" charset="0"/>
              <a:buChar char="•"/>
            </a:pPr>
            <a:endParaRPr lang="en-US" sz="1400" b="1" dirty="0" smtClean="0">
              <a:solidFill>
                <a:srgbClr val="FF0000"/>
              </a:solidFill>
            </a:endParaRPr>
          </a:p>
          <a:p>
            <a:pPr>
              <a:buFont typeface="Arial" charset="0"/>
              <a:buChar char="•"/>
            </a:pPr>
            <a:r>
              <a:rPr lang="en-US" sz="1400" b="1" dirty="0">
                <a:solidFill>
                  <a:srgbClr val="FF0000"/>
                </a:solidFill>
              </a:rPr>
              <a:t> </a:t>
            </a:r>
            <a:r>
              <a:rPr lang="en-US" sz="1400" b="1" dirty="0" smtClean="0">
                <a:solidFill>
                  <a:srgbClr val="FF0000"/>
                </a:solidFill>
              </a:rPr>
              <a:t>Territory Differential</a:t>
            </a:r>
            <a:endParaRPr lang="en-US" sz="1400" b="1" dirty="0">
              <a:solidFill>
                <a:srgbClr val="FF0000"/>
              </a:solidFill>
            </a:endParaRPr>
          </a:p>
          <a:p>
            <a:pPr>
              <a:buFont typeface="Arial" charset="0"/>
              <a:buChar char="•"/>
            </a:pPr>
            <a:endParaRPr lang="en-US" sz="1400" b="1" dirty="0" smtClean="0">
              <a:solidFill>
                <a:srgbClr val="FF0000"/>
              </a:solidFill>
              <a:latin typeface="Georgia" pitchFamily="18" charset="0"/>
            </a:endParaRPr>
          </a:p>
          <a:p>
            <a:pPr>
              <a:buFont typeface="Arial" charset="0"/>
              <a:buChar char="•"/>
            </a:pPr>
            <a:endParaRPr lang="en-US" sz="1400" b="1" dirty="0" smtClean="0">
              <a:solidFill>
                <a:srgbClr val="FF0000"/>
              </a:solidFill>
              <a:latin typeface="Georgia" pitchFamily="18" charset="0"/>
            </a:endParaRPr>
          </a:p>
          <a:p>
            <a:pPr>
              <a:buFont typeface="Arial" charset="0"/>
              <a:buChar char="•"/>
            </a:pPr>
            <a:endParaRPr lang="en-US" sz="1400" b="1" dirty="0" smtClean="0">
              <a:solidFill>
                <a:srgbClr val="FF0000"/>
              </a:solidFill>
              <a:latin typeface="Georgia" pitchFamily="18" charset="0"/>
            </a:endParaRPr>
          </a:p>
          <a:p>
            <a:endParaRPr lang="en-US" sz="1400" b="1" dirty="0">
              <a:solidFill>
                <a:srgbClr val="FF0000"/>
              </a:solidFill>
              <a:latin typeface="Georgia" pitchFamily="18" charset="0"/>
            </a:endParaRPr>
          </a:p>
        </p:txBody>
      </p:sp>
      <p:cxnSp>
        <p:nvCxnSpPr>
          <p:cNvPr id="18" name="Straight Arrow Connector 17"/>
          <p:cNvCxnSpPr/>
          <p:nvPr/>
        </p:nvCxnSpPr>
        <p:spPr>
          <a:xfrm flipV="1">
            <a:off x="5181600" y="5257800"/>
            <a:ext cx="609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90600" y="5715000"/>
            <a:ext cx="3048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9" idx="3"/>
          </p:cNvCxnSpPr>
          <p:nvPr/>
        </p:nvCxnSpPr>
        <p:spPr>
          <a:xfrm flipV="1">
            <a:off x="4038600" y="5638800"/>
            <a:ext cx="1828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00" y="5257800"/>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B4395EF4-2ADA-47BD-AC14-17686861D487}" type="slidenum">
              <a:rPr lang="en-US" smtClean="0"/>
              <a:pPr/>
              <a:t>9</a:t>
            </a:fld>
            <a:endParaRPr lang="en-US"/>
          </a:p>
        </p:txBody>
      </p:sp>
      <p:sp>
        <p:nvSpPr>
          <p:cNvPr id="13" name="Footer Placeholder 12"/>
          <p:cNvSpPr>
            <a:spLocks noGrp="1"/>
          </p:cNvSpPr>
          <p:nvPr>
            <p:ph type="ftr" sz="quarter" idx="11"/>
          </p:nvPr>
        </p:nvSpPr>
        <p:spPr/>
        <p:txBody>
          <a:bodyPr/>
          <a:lstStyle/>
          <a:p>
            <a:r>
              <a:rPr lang="en-US" smtClean="0"/>
              <a:t>The Flanders Group 800-462-6435</a:t>
            </a:r>
            <a:endParaRPr lang="en-US"/>
          </a:p>
        </p:txBody>
      </p:sp>
      <p:cxnSp>
        <p:nvCxnSpPr>
          <p:cNvPr id="17" name="Straight Arrow Connector 16"/>
          <p:cNvCxnSpPr/>
          <p:nvPr/>
        </p:nvCxnSpPr>
        <p:spPr>
          <a:xfrm flipH="1">
            <a:off x="6781800" y="4876800"/>
            <a:ext cx="457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7239000" y="4876800"/>
            <a:ext cx="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614</Words>
  <Application>Microsoft Office PowerPoint</Application>
  <PresentationFormat>On-screen Show (4:3)</PresentationFormat>
  <Paragraphs>154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Instructions to Complete the NY Workers’ Compensation Premium Credit Application for NYSIF Clients</vt:lpstr>
      <vt:lpstr>Part 1 of 2</vt:lpstr>
      <vt:lpstr>STEP 1:   Copy your company name (INSURED) from your Workers Compensation policy  in the highlighted space as noted on the application sample below</vt:lpstr>
      <vt:lpstr>STEP 2:   Copy your RB FILE # from your Workers Compensation policy to the  COVERAGE ID No. highlighted space as noted on the application sample below</vt:lpstr>
      <vt:lpstr>STEP 3:   Copy your POLICY NUMBER from your Workers Compensation policy to the  highlighted space as noted on the application sample below</vt:lpstr>
      <vt:lpstr>STEP 4:   Copy the EFFECTIVE DATE from the chart below based on which safety group you are in to the highlighted space as noted on the application sample.  If you are not a safety group member, please call our office at 800-462-6435 for assistance.</vt:lpstr>
      <vt:lpstr>STEP 5:   Copy the CARRIER from your Workers Compensation policy to the highlighted  space as noted on the application sample below</vt:lpstr>
      <vt:lpstr>STEP 6:   Determine the 3rd quarter payroll dates that will be used for this application.   For the 2016 application, if you are in one of our Safety Groups, the payroll needed is listed below.  If you are not in one of our safety groups, please call our office for assistance.   The payroll limitations will be needed for step # 9. </vt:lpstr>
      <vt:lpstr>STEP 7:   Copy the CLASSIFICATION DESCRIPTION from your Workers Compensation policy to the highlighted space as noted on the application sample below.  </vt:lpstr>
      <vt:lpstr>STEP 8:   Copy your CODE from your Workers Compensation policy to the highlighted space as noted on the application sample below for each classification you input from step 7.</vt:lpstr>
      <vt:lpstr>STEP 9:   To Prepare your 3rd quarter wages paid (see step #6 for the correct period of  time):  </vt:lpstr>
      <vt:lpstr>STEP 10:   Input 3rd quarter wages paid to all employees.  For those employees who’s payrolls are capped, please use the maximum allowable for each individual.</vt:lpstr>
      <vt:lpstr>Step 10:   Input total hours worked for the class codes noted.    EXECUTIVE OFFICERS and SALARIED EMPLOYEES:  use 520 hours (40 hours/week x 13 weeks) regardless of the hours of actually worked.    Round to the nearest whole number. </vt:lpstr>
      <vt:lpstr>Part 2 of 2</vt:lpstr>
      <vt:lpstr>STEP 1:   Click on “On Line Application”  . </vt:lpstr>
      <vt:lpstr>STEP 2:   Confirm the requested information by answering “yes” to Question 1 and “no” to question 2.</vt:lpstr>
      <vt:lpstr>STEP 3:  Enter your policy number and answer the other 3 questions as indicated below   </vt:lpstr>
      <vt:lpstr>STEP 4:   Fill out your policy information. </vt:lpstr>
      <vt:lpstr>STEP 5:   Fill in your payroll information and click “submit application” </vt:lpstr>
      <vt:lpstr>STEP 6:   Print out the confirmation email when received.</vt:lpstr>
      <vt:lpstr>STEP 7:   In 48-72 hours go back to http://cpap.nycirb.org  and click on “obtain factor”</vt:lpstr>
      <vt:lpstr>STEP 8:   Enter your email address and the password you printed out from the confirmation email.</vt:lpstr>
      <vt:lpstr>STEP 9:   A worksheet will appear with your credit and how it was calculated.  Please forward the credit calculation to Kathy Murty (kmurty@flandersgroup.com) so we can facilitate getting the credit on your policy.</vt:lpstr>
    </vt:vector>
  </TitlesOfParts>
  <Company>The Flanders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vwebster</dc:creator>
  <cp:lastModifiedBy>vwebster</cp:lastModifiedBy>
  <cp:revision>220</cp:revision>
  <dcterms:created xsi:type="dcterms:W3CDTF">2012-08-07T20:36:27Z</dcterms:created>
  <dcterms:modified xsi:type="dcterms:W3CDTF">2015-08-05T17:53:01Z</dcterms:modified>
</cp:coreProperties>
</file>