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6" r:id="rId6"/>
    <p:sldId id="260" r:id="rId7"/>
    <p:sldId id="261" r:id="rId8"/>
    <p:sldId id="262" r:id="rId9"/>
    <p:sldId id="265" r:id="rId10"/>
  </p:sldIdLst>
  <p:sldSz cx="6858000" cy="9144000" type="letter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3366CC"/>
    <a:srgbClr val="003366"/>
    <a:srgbClr val="D1ECFF"/>
    <a:srgbClr val="FF0000"/>
    <a:srgbClr val="6633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89744" autoAdjust="0"/>
  </p:normalViewPr>
  <p:slideViewPr>
    <p:cSldViewPr>
      <p:cViewPr>
        <p:scale>
          <a:sx n="100" d="100"/>
          <a:sy n="100" d="100"/>
        </p:scale>
        <p:origin x="1555" y="-917"/>
      </p:cViewPr>
      <p:guideLst>
        <p:guide orient="horz" pos="2880"/>
        <p:guide pos="216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84" y="780"/>
      </p:cViewPr>
      <p:guideLst>
        <p:guide orient="horz" pos="2929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038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24075" y="698500"/>
            <a:ext cx="2614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869" y="4416426"/>
            <a:ext cx="5488264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pPr>
              <a:defRPr/>
            </a:pPr>
            <a:fld id="{DBDF17B7-EA10-4C86-B2EB-C2EF019C4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651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256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9" descr="FGlogo4clr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057400" cy="92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52"/>
          <p:cNvGrpSpPr>
            <a:grpSpLocks/>
          </p:cNvGrpSpPr>
          <p:nvPr userDrawn="1"/>
        </p:nvGrpSpPr>
        <p:grpSpPr bwMode="auto">
          <a:xfrm>
            <a:off x="0" y="1371600"/>
            <a:ext cx="6858000" cy="1524000"/>
            <a:chOff x="0" y="1440"/>
            <a:chExt cx="4320" cy="1200"/>
          </a:xfrm>
        </p:grpSpPr>
        <p:pic>
          <p:nvPicPr>
            <p:cNvPr id="4" name="Picture 1044" descr="j014614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440"/>
              <a:ext cx="789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45" descr="j0399713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6" y="1440"/>
              <a:ext cx="912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46" descr="j014884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8" y="1440"/>
              <a:ext cx="720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47" descr="j0341761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" y="1440"/>
              <a:ext cx="72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48" descr="j041577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1440"/>
              <a:ext cx="52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51" descr="PH03201I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48" y="1440"/>
              <a:ext cx="67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053"/>
          <p:cNvSpPr txBox="1">
            <a:spLocks noChangeArrowheads="1"/>
          </p:cNvSpPr>
          <p:nvPr userDrawn="1"/>
        </p:nvSpPr>
        <p:spPr bwMode="auto">
          <a:xfrm>
            <a:off x="0" y="2819400"/>
            <a:ext cx="6858000" cy="3143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Cambria" pitchFamily="18" charset="0"/>
              </a:rPr>
              <a:t>The Audit Toolkit - Empowering Employers To Take Control©</a:t>
            </a:r>
          </a:p>
        </p:txBody>
      </p:sp>
      <p:sp>
        <p:nvSpPr>
          <p:cNvPr id="11" name="Rectangle 1054"/>
          <p:cNvSpPr>
            <a:spLocks noChangeArrowheads="1"/>
          </p:cNvSpPr>
          <p:nvPr userDrawn="1"/>
        </p:nvSpPr>
        <p:spPr bwMode="auto">
          <a:xfrm>
            <a:off x="0" y="1219200"/>
            <a:ext cx="6858000" cy="152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Text Box 1055"/>
          <p:cNvSpPr txBox="1">
            <a:spLocks noChangeArrowheads="1"/>
          </p:cNvSpPr>
          <p:nvPr userDrawn="1"/>
        </p:nvSpPr>
        <p:spPr bwMode="auto">
          <a:xfrm>
            <a:off x="381000" y="3352800"/>
            <a:ext cx="62166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743" tIns="60872" rIns="121743" bIns="60872">
            <a:spAutoFit/>
          </a:bodyPr>
          <a:lstStyle/>
          <a:p>
            <a:pPr defTabSz="1217613">
              <a:lnSpc>
                <a:spcPct val="115000"/>
              </a:lnSpc>
              <a:defRPr/>
            </a:pPr>
            <a:r>
              <a:rPr lang="en-US" sz="1800" dirty="0">
                <a:latin typeface="Cambria" pitchFamily="18" charset="0"/>
              </a:rPr>
              <a:t>The audit toolkit was developed to help employers focus on the key points of preparing for an audit and the best methods for presenting data to insure a successful outcome.</a:t>
            </a:r>
          </a:p>
          <a:p>
            <a:pPr defTabSz="1217613">
              <a:lnSpc>
                <a:spcPct val="115000"/>
              </a:lnSpc>
              <a:defRPr/>
            </a:pPr>
            <a:endParaRPr lang="en-US" sz="1800" dirty="0">
              <a:latin typeface="Garamond" pitchFamily="18" charset="0"/>
            </a:endParaRPr>
          </a:p>
        </p:txBody>
      </p:sp>
      <p:sp>
        <p:nvSpPr>
          <p:cNvPr id="13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8305800"/>
            <a:ext cx="1447800" cy="685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The Flanders Group</a:t>
            </a:r>
          </a:p>
          <a:p>
            <a:pPr>
              <a:defRPr/>
            </a:pPr>
            <a:r>
              <a:rPr lang="en-US" dirty="0" smtClean="0"/>
              <a:t>Updated April 2016</a:t>
            </a:r>
            <a:endParaRPr lang="en-US" dirty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8305800"/>
            <a:ext cx="2133600" cy="685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953000" y="8305800"/>
            <a:ext cx="1371600" cy="685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25261B-0A91-4479-8A3E-330E3DA0F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All Rights Reserved 2009</a:t>
            </a:r>
          </a:p>
          <a:p>
            <a:pPr>
              <a:defRPr/>
            </a:pPr>
            <a:r>
              <a:rPr lang="en-US" dirty="0"/>
              <a:t>The Flanders Group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5" y="304800"/>
            <a:ext cx="1476375" cy="782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4276725" cy="782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All Rights Reserved 2009</a:t>
            </a:r>
          </a:p>
          <a:p>
            <a:pPr>
              <a:defRPr/>
            </a:pPr>
            <a:r>
              <a:rPr lang="en-US" dirty="0"/>
              <a:t>The Flanders Group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8331200"/>
            <a:ext cx="1619250" cy="609600"/>
          </a:xfrm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The Flanders Group</a:t>
            </a:r>
          </a:p>
          <a:p>
            <a:pPr>
              <a:defRPr/>
            </a:pPr>
            <a:r>
              <a:rPr lang="en-US" dirty="0" smtClean="0"/>
              <a:t>Revised April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All Rights Reserved 2009</a:t>
            </a:r>
          </a:p>
          <a:p>
            <a:pPr>
              <a:defRPr/>
            </a:pPr>
            <a:r>
              <a:rPr lang="en-US" dirty="0"/>
              <a:t>The Flanders Group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95400"/>
            <a:ext cx="2838450" cy="683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295400"/>
            <a:ext cx="2838450" cy="683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All Rights Reserved 2009</a:t>
            </a:r>
          </a:p>
          <a:p>
            <a:pPr>
              <a:defRPr/>
            </a:pPr>
            <a:r>
              <a:rPr lang="en-US" dirty="0"/>
              <a:t>The Flanders Group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All Rights Reserved 2009</a:t>
            </a:r>
          </a:p>
          <a:p>
            <a:pPr>
              <a:defRPr/>
            </a:pPr>
            <a:r>
              <a:rPr lang="en-US" dirty="0"/>
              <a:t>The Flanders Group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All Rights Reserved 2009</a:t>
            </a:r>
          </a:p>
          <a:p>
            <a:pPr>
              <a:defRPr/>
            </a:pPr>
            <a:r>
              <a:rPr lang="en-US" dirty="0"/>
              <a:t>The Flanders Group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All Rights Reserved 2009</a:t>
            </a:r>
          </a:p>
          <a:p>
            <a:pPr>
              <a:defRPr/>
            </a:pPr>
            <a:r>
              <a:rPr lang="en-US" dirty="0"/>
              <a:t>The Flanders Group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All Rights Reserved 2009</a:t>
            </a:r>
          </a:p>
          <a:p>
            <a:pPr>
              <a:defRPr/>
            </a:pPr>
            <a:r>
              <a:rPr lang="en-US" dirty="0"/>
              <a:t>The Flanders Group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All Rights Reserved 2009</a:t>
            </a:r>
          </a:p>
          <a:p>
            <a:pPr>
              <a:defRPr/>
            </a:pPr>
            <a:r>
              <a:rPr lang="en-US" dirty="0"/>
              <a:t>The Flanders Group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5905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Tool # 1:  Classify Payroll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95400"/>
            <a:ext cx="58293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619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All Rights Reserved</a:t>
            </a:r>
          </a:p>
          <a:p>
            <a:pPr>
              <a:defRPr/>
            </a:pPr>
            <a:r>
              <a:rPr lang="en-US" dirty="0" smtClean="0"/>
              <a:t>The Flanders Group</a:t>
            </a:r>
          </a:p>
          <a:p>
            <a:pPr>
              <a:defRPr/>
            </a:pPr>
            <a:r>
              <a:rPr lang="en-US" dirty="0" smtClean="0"/>
              <a:t>Revised August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667000" y="8915400"/>
            <a:ext cx="14287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828BF11E-45B6-4BA1-AEB3-FA232928FDEF}" type="slidenum">
              <a:rPr lang="en-US" sz="800"/>
              <a:pPr>
                <a:defRPr/>
              </a:pPr>
              <a:t>‹#›</a:t>
            </a:fld>
            <a:endParaRPr lang="en-US" sz="800" dirty="0"/>
          </a:p>
        </p:txBody>
      </p:sp>
      <p:pic>
        <p:nvPicPr>
          <p:cNvPr id="1031" name="Picture 12" descr="FGlogo4clr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8229600"/>
            <a:ext cx="16002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crb.org/WCRB/classcode/main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cb.ny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8"/>
          <p:cNvSpPr>
            <a:spLocks noGrp="1" noChangeArrowheads="1"/>
          </p:cNvSpPr>
          <p:nvPr>
            <p:ph type="dt" sz="quarter" idx="10"/>
          </p:nvPr>
        </p:nvSpPr>
        <p:spPr>
          <a:xfrm>
            <a:off x="533400" y="8305800"/>
            <a:ext cx="16764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mbria" pitchFamily="18" charset="0"/>
              </a:rPr>
              <a:t>All Rights Reserved</a:t>
            </a:r>
          </a:p>
          <a:p>
            <a:pPr>
              <a:defRPr/>
            </a:pPr>
            <a:r>
              <a:rPr lang="en-US" dirty="0" smtClean="0">
                <a:latin typeface="Cambria" pitchFamily="18" charset="0"/>
              </a:rPr>
              <a:t>The </a:t>
            </a:r>
            <a:r>
              <a:rPr lang="en-US" dirty="0">
                <a:latin typeface="Cambria" pitchFamily="18" charset="0"/>
              </a:rPr>
              <a:t>Flanders </a:t>
            </a:r>
            <a:r>
              <a:rPr lang="en-US" dirty="0" smtClean="0">
                <a:latin typeface="Cambria" pitchFamily="18" charset="0"/>
              </a:rPr>
              <a:t>Group</a:t>
            </a:r>
          </a:p>
          <a:p>
            <a:pPr>
              <a:defRPr/>
            </a:pPr>
            <a:r>
              <a:rPr lang="en-US" dirty="0" smtClean="0">
                <a:latin typeface="Cambria" pitchFamily="18" charset="0"/>
              </a:rPr>
              <a:t>Revised </a:t>
            </a:r>
            <a:r>
              <a:rPr lang="en-US" dirty="0" smtClean="0">
                <a:latin typeface="Cambria" pitchFamily="18" charset="0"/>
              </a:rPr>
              <a:t>August 2017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075" name="Text Box 19"/>
          <p:cNvSpPr txBox="1">
            <a:spLocks noChangeArrowheads="1"/>
          </p:cNvSpPr>
          <p:nvPr/>
        </p:nvSpPr>
        <p:spPr bwMode="auto">
          <a:xfrm>
            <a:off x="1143000" y="7086600"/>
            <a:ext cx="4724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076" name="Text Box 42"/>
          <p:cNvSpPr txBox="1">
            <a:spLocks noChangeArrowheads="1"/>
          </p:cNvSpPr>
          <p:nvPr/>
        </p:nvSpPr>
        <p:spPr bwMode="auto">
          <a:xfrm>
            <a:off x="4470400" y="5961063"/>
            <a:ext cx="19335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b="1" dirty="0">
              <a:latin typeface="Garamond" pitchFamily="18" charset="0"/>
            </a:endParaRPr>
          </a:p>
        </p:txBody>
      </p:sp>
      <p:grpSp>
        <p:nvGrpSpPr>
          <p:cNvPr id="3077" name="Group 67"/>
          <p:cNvGrpSpPr>
            <a:grpSpLocks/>
          </p:cNvGrpSpPr>
          <p:nvPr/>
        </p:nvGrpSpPr>
        <p:grpSpPr bwMode="auto">
          <a:xfrm>
            <a:off x="1143000" y="4648200"/>
            <a:ext cx="4972050" cy="3810000"/>
            <a:chOff x="432" y="2640"/>
            <a:chExt cx="3612" cy="2880"/>
          </a:xfrm>
        </p:grpSpPr>
        <p:pic>
          <p:nvPicPr>
            <p:cNvPr id="3079" name="Picture 60" descr="j04395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2640"/>
              <a:ext cx="361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Text Box 59"/>
            <p:cNvSpPr txBox="1">
              <a:spLocks noChangeArrowheads="1"/>
            </p:cNvSpPr>
            <p:nvPr/>
          </p:nvSpPr>
          <p:spPr bwMode="auto">
            <a:xfrm>
              <a:off x="2978" y="3216"/>
              <a:ext cx="91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FFFFCC"/>
                  </a:solidFill>
                  <a:latin typeface="Cambria" pitchFamily="18" charset="0"/>
                </a:rPr>
                <a:t>Classify </a:t>
              </a:r>
              <a:r>
                <a:rPr lang="en-US" sz="1200" b="1" dirty="0" smtClean="0">
                  <a:solidFill>
                    <a:srgbClr val="FFFFCC"/>
                  </a:solidFill>
                  <a:latin typeface="Cambria" pitchFamily="18" charset="0"/>
                </a:rPr>
                <a:t>     Payroll</a:t>
              </a:r>
              <a:endParaRPr lang="en-US" sz="1200" b="1" dirty="0">
                <a:solidFill>
                  <a:srgbClr val="FFFFCC"/>
                </a:solidFill>
                <a:latin typeface="Cambria" pitchFamily="18" charset="0"/>
              </a:endParaRPr>
            </a:p>
          </p:txBody>
        </p:sp>
        <p:sp>
          <p:nvSpPr>
            <p:cNvPr id="3081" name="Text Box 61"/>
            <p:cNvSpPr txBox="1">
              <a:spLocks noChangeArrowheads="1"/>
            </p:cNvSpPr>
            <p:nvPr/>
          </p:nvSpPr>
          <p:spPr bwMode="auto">
            <a:xfrm>
              <a:off x="2640" y="4320"/>
              <a:ext cx="91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FFFFCC"/>
                  </a:solidFill>
                  <a:latin typeface="Cambria" pitchFamily="18" charset="0"/>
                </a:rPr>
                <a:t>Exclude Remuneration</a:t>
              </a:r>
            </a:p>
          </p:txBody>
        </p:sp>
        <p:sp>
          <p:nvSpPr>
            <p:cNvPr id="3082" name="Text Box 62"/>
            <p:cNvSpPr txBox="1">
              <a:spLocks noChangeArrowheads="1"/>
            </p:cNvSpPr>
            <p:nvPr/>
          </p:nvSpPr>
          <p:spPr bwMode="auto">
            <a:xfrm>
              <a:off x="672" y="3264"/>
              <a:ext cx="72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FFFFCC"/>
                  </a:solidFill>
                  <a:latin typeface="Cambria" pitchFamily="18" charset="0"/>
                </a:rPr>
                <a:t>Balance Figures</a:t>
              </a:r>
            </a:p>
          </p:txBody>
        </p:sp>
        <p:sp>
          <p:nvSpPr>
            <p:cNvPr id="3083" name="Text Box 63"/>
            <p:cNvSpPr txBox="1">
              <a:spLocks noChangeArrowheads="1"/>
            </p:cNvSpPr>
            <p:nvPr/>
          </p:nvSpPr>
          <p:spPr bwMode="auto">
            <a:xfrm>
              <a:off x="912" y="4272"/>
              <a:ext cx="96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FFFFCC"/>
                  </a:solidFill>
                  <a:latin typeface="Cambria" pitchFamily="18" charset="0"/>
                </a:rPr>
                <a:t>Manage Subcontractors</a:t>
              </a:r>
            </a:p>
          </p:txBody>
        </p:sp>
        <p:sp>
          <p:nvSpPr>
            <p:cNvPr id="3084" name="Text Box 64"/>
            <p:cNvSpPr txBox="1">
              <a:spLocks noChangeArrowheads="1"/>
            </p:cNvSpPr>
            <p:nvPr/>
          </p:nvSpPr>
          <p:spPr bwMode="auto">
            <a:xfrm>
              <a:off x="1816" y="2698"/>
              <a:ext cx="92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FFFFCC"/>
                  </a:solidFill>
                  <a:latin typeface="Cambria" pitchFamily="18" charset="0"/>
                </a:rPr>
                <a:t>Audit     Package</a:t>
              </a:r>
              <a:endParaRPr lang="en-US" sz="1200" b="1" dirty="0">
                <a:solidFill>
                  <a:srgbClr val="FFFFCC"/>
                </a:solidFill>
                <a:latin typeface="Cambria" pitchFamily="18" charset="0"/>
              </a:endParaRPr>
            </a:p>
          </p:txBody>
        </p:sp>
      </p:grp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2819400" y="5562600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AUDIT TOOLKIT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Rights Reserved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Flanders </a:t>
            </a:r>
            <a:r>
              <a:rPr lang="en-US" dirty="0" smtClean="0"/>
              <a:t>Group</a:t>
            </a:r>
          </a:p>
          <a:p>
            <a:pPr>
              <a:defRPr/>
            </a:pPr>
            <a:r>
              <a:rPr lang="en-US" dirty="0" smtClean="0"/>
              <a:t>Revised </a:t>
            </a:r>
            <a:r>
              <a:rPr lang="en-US" dirty="0" smtClean="0"/>
              <a:t>August 2017</a:t>
            </a:r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13" y="304800"/>
            <a:ext cx="444658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5829300" cy="6604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en-US" sz="1200" dirty="0" smtClean="0">
                <a:latin typeface="Cambria" pitchFamily="18" charset="0"/>
              </a:rPr>
              <a:t>Workers compensation premium is determined by </a:t>
            </a:r>
            <a:r>
              <a:rPr lang="en-US" sz="1200" u="sng" dirty="0" smtClean="0">
                <a:latin typeface="Cambria" pitchFamily="18" charset="0"/>
              </a:rPr>
              <a:t>2 exposures: </a:t>
            </a:r>
          </a:p>
          <a:p>
            <a:pPr marL="0" indent="0" eaLnBrk="1" hangingPunct="1">
              <a:spcBef>
                <a:spcPts val="0"/>
              </a:spcBef>
            </a:pPr>
            <a:endParaRPr lang="en-US" sz="1200" dirty="0" smtClean="0">
              <a:latin typeface="Cambria" pitchFamily="18" charset="0"/>
            </a:endParaRP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>
                <a:latin typeface="Cambria" pitchFamily="18" charset="0"/>
              </a:rPr>
              <a:t>Payroll (remuneration) and 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1200" dirty="0" smtClean="0">
                <a:latin typeface="Cambria" pitchFamily="18" charset="0"/>
              </a:rPr>
              <a:t>The cost of uninsured subcontractors (including payments on 1099’s).   </a:t>
            </a:r>
          </a:p>
          <a:p>
            <a:pPr marL="0" indent="0" eaLnBrk="1" hangingPunct="1">
              <a:spcBef>
                <a:spcPts val="0"/>
              </a:spcBef>
            </a:pP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en-US" sz="1200" dirty="0" smtClean="0">
                <a:latin typeface="Cambria" pitchFamily="18" charset="0"/>
              </a:rPr>
              <a:t>Policies are written with estimated exposures and the audit is designed to determine the true figures for the policy period.</a:t>
            </a:r>
          </a:p>
          <a:p>
            <a:pPr marL="0" indent="0" eaLnBrk="1" hangingPunct="1">
              <a:spcBef>
                <a:spcPts val="0"/>
              </a:spcBef>
            </a:pP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en-US" sz="1200" dirty="0" smtClean="0">
                <a:latin typeface="Cambria" pitchFamily="18" charset="0"/>
              </a:rPr>
              <a:t>Payroll means gross payroll which includes:   </a:t>
            </a:r>
          </a:p>
          <a:p>
            <a:pPr marL="0" indent="0" eaLnBrk="1" hangingPunct="1">
              <a:spcBef>
                <a:spcPts val="0"/>
              </a:spcBef>
            </a:pP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  Salaries			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  Auto Allowances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  Commissions 		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  Bonuses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  Vacation, Holiday or Sick Pay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  Value of Gifts, Meals or Lodging in Lieu of Wages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  Any amount by which an employees salary is reduced to fund a pension or deferred compensation plan.</a:t>
            </a:r>
          </a:p>
          <a:p>
            <a:pPr marL="0" indent="0" eaLnBrk="1" hangingPunct="1">
              <a:spcBef>
                <a:spcPts val="0"/>
              </a:spcBef>
            </a:pP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en-US" sz="1200" dirty="0" smtClean="0">
                <a:latin typeface="Cambria" pitchFamily="18" charset="0"/>
              </a:rPr>
              <a:t>Have vendor invoices available for the auditor so they can verify whether or not the vendor is defined as a subcontractor.</a:t>
            </a:r>
          </a:p>
          <a:p>
            <a:pPr marL="0" indent="0" eaLnBrk="1" hangingPunct="1">
              <a:spcBef>
                <a:spcPts val="0"/>
              </a:spcBef>
            </a:pP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en-US" sz="1200" dirty="0" smtClean="0">
                <a:latin typeface="Cambria" pitchFamily="18" charset="0"/>
              </a:rPr>
              <a:t>You also need to be sure that</a:t>
            </a:r>
            <a:r>
              <a:rPr lang="en-US" sz="1200" dirty="0" smtClean="0">
                <a:latin typeface="Cambria" pitchFamily="18" charset="0"/>
              </a:rPr>
              <a:t>:</a:t>
            </a:r>
          </a:p>
          <a:p>
            <a:pPr eaLnBrk="1" hangingPunct="1">
              <a:spcBef>
                <a:spcPts val="0"/>
              </a:spcBef>
              <a:buAutoNum type="arabicPeriod"/>
            </a:pPr>
            <a:r>
              <a:rPr lang="en-US" sz="1200" smtClean="0">
                <a:latin typeface="Cambria" pitchFamily="18" charset="0"/>
              </a:rPr>
              <a:t>You </a:t>
            </a:r>
            <a:r>
              <a:rPr lang="en-US" sz="1200" dirty="0" smtClean="0">
                <a:latin typeface="Cambria" pitchFamily="18" charset="0"/>
              </a:rPr>
              <a:t>are collecting certificates of insurance prior to any work beginning</a:t>
            </a:r>
            <a:r>
              <a:rPr lang="en-US" sz="1200" dirty="0" smtClean="0">
                <a:latin typeface="Cambria" pitchFamily="18" charset="0"/>
              </a:rPr>
              <a:t>.	</a:t>
            </a:r>
            <a:endParaRPr lang="en-US" sz="1200" dirty="0" smtClean="0">
              <a:latin typeface="Cambria" pitchFamily="18" charset="0"/>
            </a:endParaRPr>
          </a:p>
          <a:p>
            <a:pPr eaLnBrk="1" hangingPunct="1">
              <a:spcBef>
                <a:spcPts val="0"/>
              </a:spcBef>
              <a:buAutoNum type="arabicPeriod"/>
            </a:pPr>
            <a:r>
              <a:rPr lang="en-US" sz="1200" dirty="0" smtClean="0">
                <a:latin typeface="Cambria" pitchFamily="18" charset="0"/>
              </a:rPr>
              <a:t>The </a:t>
            </a:r>
            <a:r>
              <a:rPr lang="en-US" sz="1200" dirty="0" smtClean="0">
                <a:latin typeface="Cambria" pitchFamily="18" charset="0"/>
              </a:rPr>
              <a:t>data being collected matches the policy period being audited.  </a:t>
            </a:r>
          </a:p>
          <a:p>
            <a:pPr eaLnBrk="1" hangingPunct="1">
              <a:spcBef>
                <a:spcPts val="0"/>
              </a:spcBef>
              <a:buAutoNum type="arabicPeriod"/>
            </a:pPr>
            <a:r>
              <a:rPr lang="en-US" sz="1200" dirty="0" smtClean="0">
                <a:latin typeface="Cambria" pitchFamily="18" charset="0"/>
              </a:rPr>
              <a:t>You assign a knowledgeable staff person to work with the auditor.  </a:t>
            </a:r>
          </a:p>
          <a:p>
            <a:pPr eaLnBrk="1" hangingPunct="1">
              <a:spcBef>
                <a:spcPts val="0"/>
              </a:spcBef>
              <a:buAutoNum type="arabicPeriod"/>
            </a:pPr>
            <a:r>
              <a:rPr lang="en-US" sz="1200" dirty="0" smtClean="0">
                <a:latin typeface="Cambria" pitchFamily="18" charset="0"/>
              </a:rPr>
              <a:t>Your staff treats the auditor as a welcome guest and escorts them if they ask to see your facility.</a:t>
            </a:r>
          </a:p>
          <a:p>
            <a:pPr marL="0" indent="0" eaLnBrk="1" hangingPunct="1">
              <a:spcBef>
                <a:spcPts val="0"/>
              </a:spcBef>
            </a:pPr>
            <a:endParaRPr lang="en-US" dirty="0" smtClean="0">
              <a:latin typeface="Cambria" pitchFamily="18" charset="0"/>
            </a:endParaRPr>
          </a:p>
        </p:txBody>
      </p:sp>
      <p:pic>
        <p:nvPicPr>
          <p:cNvPr id="5125" name="Picture 15" descr="j043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1219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Rights Reserved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Flanders </a:t>
            </a:r>
            <a:r>
              <a:rPr lang="en-US" dirty="0" smtClean="0"/>
              <a:t>Group</a:t>
            </a:r>
          </a:p>
          <a:p>
            <a:pPr>
              <a:defRPr/>
            </a:pPr>
            <a:r>
              <a:rPr lang="en-US" dirty="0" smtClean="0"/>
              <a:t>Revised </a:t>
            </a:r>
            <a:r>
              <a:rPr lang="en-US" dirty="0" smtClean="0"/>
              <a:t>August 2017</a:t>
            </a: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13" y="304800"/>
            <a:ext cx="444658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Audit Tool #1:</a:t>
            </a:r>
            <a:br>
              <a:rPr lang="en-US" dirty="0" smtClean="0"/>
            </a:br>
            <a:r>
              <a:rPr lang="en-US" dirty="0" smtClean="0"/>
              <a:t>Classify Payroll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5829300" cy="6781800"/>
          </a:xfrm>
        </p:spPr>
        <p:txBody>
          <a:bodyPr/>
          <a:lstStyle/>
          <a:p>
            <a:pPr marL="0" indent="0" eaLnBrk="1" hangingPunct="1"/>
            <a:r>
              <a:rPr lang="en-US" sz="1200" dirty="0" smtClean="0">
                <a:latin typeface="Cambria" pitchFamily="18" charset="0"/>
              </a:rPr>
              <a:t>The tasks each of your employees performs should match one of the classification codes on your workers compensation policy.  The first step for your audit is to be sure </a:t>
            </a:r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a WC class code</a:t>
            </a:r>
            <a:r>
              <a:rPr lang="en-US" sz="1200" dirty="0" smtClean="0">
                <a:latin typeface="Cambria" pitchFamily="18" charset="0"/>
              </a:rPr>
              <a:t> is assigned to each employee.  Be sure that assigned class code appears on your </a:t>
            </a:r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payroll records</a:t>
            </a:r>
            <a:r>
              <a:rPr lang="en-US" sz="1200" dirty="0" smtClean="0">
                <a:latin typeface="Cambria" pitchFamily="18" charset="0"/>
              </a:rPr>
              <a:t>.  If you think you have employees who are performing work not described by class codes on your policy, contact us ASAP.  Here are the most common ones:</a:t>
            </a:r>
          </a:p>
          <a:p>
            <a:pPr marL="0" indent="0" eaLnBrk="1" hangingPunct="1"/>
            <a:r>
              <a:rPr lang="en-US" dirty="0" smtClean="0">
                <a:latin typeface="Cambria" pitchFamily="18" charset="0"/>
              </a:rPr>
              <a:t>Be sure that assigned class code appears on your </a:t>
            </a:r>
            <a:r>
              <a:rPr lang="en-US" b="1" dirty="0" smtClean="0">
                <a:solidFill>
                  <a:srgbClr val="0000CC"/>
                </a:solidFill>
                <a:latin typeface="Cambria" pitchFamily="18" charset="0"/>
              </a:rPr>
              <a:t>payroll records</a:t>
            </a:r>
            <a:r>
              <a:rPr lang="en-US" dirty="0" smtClean="0">
                <a:latin typeface="Cambria" pitchFamily="18" charset="0"/>
              </a:rPr>
              <a:t>. If you have more than one entity, be sure the </a:t>
            </a:r>
            <a:r>
              <a:rPr lang="en-US" b="1" dirty="0" smtClean="0">
                <a:solidFill>
                  <a:srgbClr val="0000CC"/>
                </a:solidFill>
                <a:latin typeface="Cambria" pitchFamily="18" charset="0"/>
              </a:rPr>
              <a:t>payroll for each entity</a:t>
            </a:r>
            <a:r>
              <a:rPr lang="en-US" dirty="0" smtClean="0">
                <a:latin typeface="Cambria" pitchFamily="18" charset="0"/>
              </a:rPr>
              <a:t> is classified separately.  </a:t>
            </a:r>
          </a:p>
          <a:p>
            <a:pPr marL="0" indent="0" eaLnBrk="1" hangingPunct="1"/>
            <a:endParaRPr lang="en-US" dirty="0" smtClean="0">
              <a:latin typeface="Cambria" pitchFamily="18" charset="0"/>
            </a:endParaRPr>
          </a:p>
          <a:p>
            <a:pPr marL="0" indent="0" eaLnBrk="1" hangingPunct="1"/>
            <a:r>
              <a:rPr lang="en-US" dirty="0" smtClean="0">
                <a:latin typeface="Cambria" pitchFamily="18" charset="0"/>
              </a:rPr>
              <a:t>You can use the </a:t>
            </a:r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NYS 45  (</a:t>
            </a:r>
            <a:r>
              <a:rPr lang="en-US" b="1" i="1" dirty="0" smtClean="0">
                <a:solidFill>
                  <a:srgbClr val="0000FF"/>
                </a:solidFill>
                <a:latin typeface="Cambria" pitchFamily="18" charset="0"/>
              </a:rPr>
              <a:t>Quarterly Combined Withholding, Wage, Reporting, and Unemployment Insurance Return</a:t>
            </a:r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) </a:t>
            </a:r>
            <a:r>
              <a:rPr lang="en-US" dirty="0" smtClean="0">
                <a:latin typeface="Cambria" pitchFamily="18" charset="0"/>
              </a:rPr>
              <a:t>and write the class code next to each employee which will also help .  Please remember that the overtime is not shown on this document and will have to be accounted for another way.</a:t>
            </a:r>
          </a:p>
          <a:p>
            <a:pPr marL="0" indent="0" eaLnBrk="1" hangingPunct="1"/>
            <a:endParaRPr lang="en-US" dirty="0" smtClean="0">
              <a:latin typeface="Cambria" pitchFamily="18" charset="0"/>
            </a:endParaRPr>
          </a:p>
          <a:p>
            <a:pPr marL="0" indent="0" eaLnBrk="1" hangingPunct="1"/>
            <a:r>
              <a:rPr lang="en-US" dirty="0" smtClean="0">
                <a:latin typeface="Cambria" pitchFamily="18" charset="0"/>
              </a:rPr>
              <a:t>If your audit is done at your </a:t>
            </a:r>
            <a:r>
              <a:rPr lang="en-US" b="1" dirty="0" smtClean="0">
                <a:solidFill>
                  <a:srgbClr val="0000CC"/>
                </a:solidFill>
                <a:latin typeface="Cambria" pitchFamily="18" charset="0"/>
              </a:rPr>
              <a:t>accountants office</a:t>
            </a:r>
            <a:r>
              <a:rPr lang="en-US" dirty="0" smtClean="0">
                <a:latin typeface="Cambria" pitchFamily="18" charset="0"/>
              </a:rPr>
              <a:t>, be sure to provide the list of employees and their class codes for their reference.</a:t>
            </a:r>
          </a:p>
          <a:p>
            <a:pPr marL="0" indent="0" eaLnBrk="1" hangingPunct="1"/>
            <a:endParaRPr lang="en-US" dirty="0" smtClean="0">
              <a:latin typeface="Cambria" pitchFamily="18" charset="0"/>
            </a:endParaRPr>
          </a:p>
          <a:p>
            <a:pPr marL="0" indent="0" eaLnBrk="1" hangingPunct="1"/>
            <a:r>
              <a:rPr lang="en-US" dirty="0" smtClean="0">
                <a:latin typeface="Cambria" pitchFamily="18" charset="0"/>
              </a:rPr>
              <a:t>Effective </a:t>
            </a:r>
            <a:r>
              <a:rPr lang="en-US" dirty="0" smtClean="0">
                <a:latin typeface="Cambria" pitchFamily="18" charset="0"/>
              </a:rPr>
              <a:t>10/1/17, </a:t>
            </a:r>
            <a:r>
              <a:rPr lang="en-US" dirty="0" smtClean="0">
                <a:latin typeface="Cambria" pitchFamily="18" charset="0"/>
              </a:rPr>
              <a:t>covered executive officers, individual owners, and partners are subject to minimum payroll of $35,100 and a maximum of $</a:t>
            </a:r>
            <a:r>
              <a:rPr lang="en-US" dirty="0" smtClean="0">
                <a:latin typeface="Cambria" pitchFamily="18" charset="0"/>
              </a:rPr>
              <a:t>106,600</a:t>
            </a:r>
            <a:r>
              <a:rPr lang="en-US" dirty="0" smtClean="0">
                <a:latin typeface="Cambria" pitchFamily="18" charset="0"/>
              </a:rPr>
              <a:t>.  Their class code assignment is </a:t>
            </a:r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based on their duties </a:t>
            </a:r>
            <a:r>
              <a:rPr lang="en-US" dirty="0" smtClean="0">
                <a:latin typeface="Cambria" pitchFamily="18" charset="0"/>
              </a:rPr>
              <a:t>– they are not always designated as “clerical”.</a:t>
            </a:r>
          </a:p>
          <a:p>
            <a:pPr marL="0" indent="0" eaLnBrk="1" hangingPunct="1"/>
            <a:endParaRPr lang="en-US" dirty="0" smtClean="0">
              <a:latin typeface="Cambria" pitchFamily="18" charset="0"/>
            </a:endParaRPr>
          </a:p>
          <a:p>
            <a:pPr marL="0" indent="0" eaLnBrk="1" hangingPunct="1"/>
            <a:r>
              <a:rPr lang="en-US" i="1" dirty="0" smtClean="0">
                <a:latin typeface="Cambria" pitchFamily="18" charset="0"/>
              </a:rPr>
              <a:t>(Executive officers are defined as president, vice president, secretary, treasurer, or any other officer appointed in accordance with the charter or by laws of the corporation. )</a:t>
            </a:r>
          </a:p>
          <a:p>
            <a:pPr marL="0" indent="0" eaLnBrk="1" hangingPunct="1"/>
            <a:endParaRPr lang="en-US" i="1" dirty="0" smtClean="0">
              <a:latin typeface="Cambria" pitchFamily="18" charset="0"/>
            </a:endParaRPr>
          </a:p>
          <a:p>
            <a:pPr marL="0" indent="0" eaLnBrk="1" hangingPunct="1"/>
            <a:r>
              <a:rPr lang="en-US" sz="1100" dirty="0" smtClean="0">
                <a:latin typeface="Cambria" pitchFamily="18" charset="0"/>
              </a:rPr>
              <a:t>For more information on specific class codes:  w</a:t>
            </a:r>
            <a:r>
              <a:rPr lang="en-US" sz="1100" b="1" dirty="0" smtClean="0">
                <a:solidFill>
                  <a:srgbClr val="0000FF"/>
                </a:solidFill>
                <a:latin typeface="Cambria" pitchFamily="18" charset="0"/>
                <a:hlinkClick r:id="rId2"/>
              </a:rPr>
              <a:t>ww.wcrb.org/WCRB/classcode/main.asp</a:t>
            </a:r>
            <a:endParaRPr lang="en-US" sz="1100" b="1" dirty="0" smtClean="0">
              <a:solidFill>
                <a:srgbClr val="0000FF"/>
              </a:solidFill>
              <a:latin typeface="Cambria" pitchFamily="18" charset="0"/>
            </a:endParaRP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>
                <a:latin typeface="Cambria" pitchFamily="18" charset="0"/>
              </a:rPr>
              <a:t>*  Executive Officers are classified based on their duties</a:t>
            </a:r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6149" name="Picture 4" descr="j0439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1219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Rights Reserved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Flanders </a:t>
            </a:r>
            <a:r>
              <a:rPr lang="en-US" dirty="0" smtClean="0"/>
              <a:t>Group</a:t>
            </a:r>
          </a:p>
          <a:p>
            <a:pPr>
              <a:defRPr/>
            </a:pPr>
            <a:r>
              <a:rPr lang="en-US" dirty="0" smtClean="0"/>
              <a:t>Revised </a:t>
            </a:r>
            <a:r>
              <a:rPr lang="en-US" dirty="0" smtClean="0"/>
              <a:t>August 2017</a:t>
            </a:r>
            <a:endParaRPr lang="en-US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13" y="304800"/>
            <a:ext cx="444658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Audit Tool #2:</a:t>
            </a:r>
            <a:br>
              <a:rPr lang="en-US" dirty="0" smtClean="0"/>
            </a:br>
            <a:r>
              <a:rPr lang="en-US" dirty="0" smtClean="0"/>
              <a:t>Exclude Remuneration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5829300" cy="6604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en-US" sz="1200" dirty="0" smtClean="0">
                <a:latin typeface="Cambria" pitchFamily="18" charset="0"/>
              </a:rPr>
              <a:t>There are specific types of remuneration which can be </a:t>
            </a:r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subtracted from your payroll amount</a:t>
            </a:r>
            <a:r>
              <a:rPr lang="en-US" sz="1200" dirty="0" smtClean="0">
                <a:latin typeface="Cambria" pitchFamily="18" charset="0"/>
              </a:rPr>
              <a:t> if they are segregated:</a:t>
            </a:r>
          </a:p>
          <a:p>
            <a:pPr marL="0" indent="0" eaLnBrk="1" hangingPunct="1">
              <a:spcBef>
                <a:spcPts val="0"/>
              </a:spcBef>
            </a:pP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1200" dirty="0" smtClean="0">
                <a:latin typeface="Cambria" pitchFamily="18" charset="0"/>
              </a:rPr>
              <a:t>  Severance pay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1200" dirty="0" smtClean="0">
                <a:latin typeface="Cambria" pitchFamily="18" charset="0"/>
              </a:rPr>
              <a:t>  Work uniform allowances (</a:t>
            </a:r>
            <a:r>
              <a:rPr lang="en-US" sz="1200" i="1" dirty="0" smtClean="0">
                <a:latin typeface="Cambria" pitchFamily="18" charset="0"/>
              </a:rPr>
              <a:t>including required safety equipment</a:t>
            </a:r>
            <a:r>
              <a:rPr lang="en-US" sz="1200" dirty="0" smtClean="0">
                <a:latin typeface="Cambria" pitchFamily="18" charset="0"/>
              </a:rPr>
              <a:t>)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1200" dirty="0" smtClean="0">
                <a:latin typeface="Cambria" pitchFamily="18" charset="0"/>
              </a:rPr>
              <a:t>  Value of special rewards for invention or discovery (</a:t>
            </a:r>
            <a:r>
              <a:rPr lang="en-US" sz="1200" i="1" dirty="0" smtClean="0">
                <a:latin typeface="Cambria" pitchFamily="18" charset="0"/>
              </a:rPr>
              <a:t>bonus</a:t>
            </a:r>
            <a:r>
              <a:rPr lang="en-US" sz="1200" dirty="0" smtClean="0">
                <a:latin typeface="Cambria" pitchFamily="18" charset="0"/>
              </a:rPr>
              <a:t>)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1200" dirty="0" smtClean="0">
                <a:latin typeface="Cambria" pitchFamily="18" charset="0"/>
              </a:rPr>
              <a:t>  Amount over the corporate officers payroll limitation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1200" dirty="0" smtClean="0">
                <a:latin typeface="Cambria" pitchFamily="18" charset="0"/>
              </a:rPr>
              <a:t>  Payment </a:t>
            </a:r>
            <a:r>
              <a:rPr lang="en-US" sz="1200" dirty="0" smtClean="0">
                <a:latin typeface="Cambria" pitchFamily="18" charset="0"/>
              </a:rPr>
              <a:t>for active military duty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1200" dirty="0" smtClean="0">
                <a:latin typeface="Cambria" pitchFamily="18" charset="0"/>
              </a:rPr>
              <a:t>  Third party disability pay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1200" dirty="0" smtClean="0">
                <a:latin typeface="Cambria" pitchFamily="18" charset="0"/>
              </a:rPr>
              <a:t>  Payments to inactive </a:t>
            </a:r>
            <a:r>
              <a:rPr lang="en-US" sz="1200" dirty="0" smtClean="0">
                <a:latin typeface="Cambria" pitchFamily="18" charset="0"/>
              </a:rPr>
              <a:t>employees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</a:rPr>
              <a:t> Overtime rate of pay – When overtime hours are paid, the audit is calculated at the regular rate of pay: Example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</a:pPr>
            <a:endParaRPr lang="en-US" sz="1200" dirty="0">
              <a:latin typeface="Cambria" pitchFamily="18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</a:pPr>
            <a:r>
              <a:rPr lang="en-US" sz="1800" dirty="0" smtClean="0">
                <a:latin typeface="Cambria" pitchFamily="18" charset="0"/>
              </a:rPr>
              <a:t>Employe</a:t>
            </a:r>
            <a:r>
              <a:rPr lang="en-US" sz="1800" dirty="0" smtClean="0">
                <a:latin typeface="Cambria" pitchFamily="18" charset="0"/>
              </a:rPr>
              <a:t>e A: Rate of Pay $8.00 per hour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</a:pPr>
            <a:r>
              <a:rPr lang="en-US" sz="1800" dirty="0" smtClean="0">
                <a:latin typeface="Cambria" pitchFamily="18" charset="0"/>
              </a:rPr>
              <a:t>Worked 50 hours in one week.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</a:pPr>
            <a:endParaRPr lang="en-US" sz="1800" dirty="0">
              <a:latin typeface="Cambria" pitchFamily="18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</a:pPr>
            <a:r>
              <a:rPr lang="en-US" sz="1800" dirty="0" smtClean="0">
                <a:latin typeface="Cambria" pitchFamily="18" charset="0"/>
              </a:rPr>
              <a:t>For pay purposes “A” would receive 40 hours at $8.00 per hour and 10 hours at $12.00 per hour.</a:t>
            </a: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</a:pPr>
            <a:endParaRPr lang="en-US" sz="1800" dirty="0">
              <a:latin typeface="Cambria" pitchFamily="18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</a:pPr>
            <a:r>
              <a:rPr lang="en-US" sz="1800" dirty="0" smtClean="0">
                <a:latin typeface="Cambria" pitchFamily="18" charset="0"/>
              </a:rPr>
              <a:t>For audit purposes you would be charged 50 hours at $8.00 per hour.</a:t>
            </a:r>
            <a:endParaRPr lang="en-US" sz="1800" dirty="0" smtClean="0">
              <a:latin typeface="Cambria" pitchFamily="18" charset="0"/>
            </a:endParaRPr>
          </a:p>
          <a:p>
            <a:pPr marL="0" indent="0" eaLnBrk="1" hangingPunct="1">
              <a:buFontTx/>
              <a:buAutoNum type="arabicPeriod"/>
            </a:pPr>
            <a:endParaRPr lang="en-US" dirty="0" smtClean="0">
              <a:latin typeface="Cambria" pitchFamily="18" charset="0"/>
            </a:endParaRPr>
          </a:p>
          <a:p>
            <a:pPr marL="0" indent="0" eaLnBrk="1" hangingPunct="1">
              <a:buFontTx/>
              <a:buAutoNum type="arabicPeriod"/>
            </a:pPr>
            <a:endParaRPr lang="en-US" dirty="0" smtClean="0"/>
          </a:p>
          <a:p>
            <a:pPr marL="0" indent="0" eaLnBrk="1" hangingPunct="1">
              <a:buFontTx/>
              <a:buAutoNum type="arabicPeriod"/>
            </a:pPr>
            <a:endParaRPr lang="en-US" dirty="0" smtClean="0"/>
          </a:p>
        </p:txBody>
      </p:sp>
      <p:pic>
        <p:nvPicPr>
          <p:cNvPr id="8197" name="Picture 4" descr="j043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1219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Rights Reserved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Flanders </a:t>
            </a:r>
            <a:r>
              <a:rPr lang="en-US" dirty="0" smtClean="0"/>
              <a:t>Group</a:t>
            </a:r>
          </a:p>
          <a:p>
            <a:pPr>
              <a:defRPr/>
            </a:pPr>
            <a:r>
              <a:rPr lang="en-US" dirty="0" smtClean="0"/>
              <a:t>Revised </a:t>
            </a:r>
            <a:r>
              <a:rPr lang="en-US" dirty="0" smtClean="0"/>
              <a:t>August 2017</a:t>
            </a:r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13" y="304800"/>
            <a:ext cx="444658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Audit Tool #3:</a:t>
            </a:r>
            <a:br>
              <a:rPr lang="en-US" dirty="0" smtClean="0"/>
            </a:br>
            <a:r>
              <a:rPr lang="en-US" dirty="0" smtClean="0"/>
              <a:t>Manage Subcontractors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5829300" cy="6604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Premium must be charged for any uninsured subcontractors</a:t>
            </a:r>
            <a:r>
              <a:rPr lang="en-US" sz="1200" dirty="0" smtClean="0">
                <a:latin typeface="Cambria" pitchFamily="18" charset="0"/>
              </a:rPr>
              <a:t> since the insurance company would be responsible for any injuries and subsequent claims brought from these employees.  </a:t>
            </a:r>
          </a:p>
          <a:p>
            <a:pPr marL="0" indent="0" eaLnBrk="1" hangingPunct="1">
              <a:spcBef>
                <a:spcPts val="0"/>
              </a:spcBef>
            </a:pP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en-US" sz="1200" dirty="0" smtClean="0">
                <a:latin typeface="Cambria" pitchFamily="18" charset="0"/>
              </a:rPr>
              <a:t>It’s important to have the </a:t>
            </a:r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invoices from your subcontractors </a:t>
            </a:r>
            <a:r>
              <a:rPr lang="en-US" sz="1200" dirty="0" smtClean="0">
                <a:latin typeface="Cambria" pitchFamily="18" charset="0"/>
              </a:rPr>
              <a:t>that identify the specific services that were performed  and the date of service so the appropriate payroll can be assigned to the correct classification code.  </a:t>
            </a: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endParaRPr lang="en-US" sz="1200" dirty="0">
              <a:latin typeface="Cambria" pitchFamily="18" charset="0"/>
            </a:endParaRPr>
          </a:p>
          <a:p>
            <a:pPr marL="744538" indent="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b="1" dirty="0">
                <a:solidFill>
                  <a:srgbClr val="0000CC"/>
                </a:solidFill>
                <a:latin typeface="Cambria" pitchFamily="18" charset="0"/>
              </a:rPr>
              <a:t> 33 1/3% </a:t>
            </a:r>
            <a:r>
              <a:rPr lang="en-US" sz="1200" dirty="0">
                <a:latin typeface="Cambria" pitchFamily="18" charset="0"/>
              </a:rPr>
              <a:t>of the subcontract price will be considered payroll if the contract is for mobile equipment with operators (such as graders, bulldozers or log skidders)</a:t>
            </a:r>
          </a:p>
          <a:p>
            <a:pPr marL="744538" indent="0" eaLnBrk="1" hangingPunct="1">
              <a:spcBef>
                <a:spcPts val="0"/>
              </a:spcBef>
              <a:buFont typeface="Arial" pitchFamily="34" charset="0"/>
              <a:buChar char="•"/>
            </a:pPr>
            <a:endParaRPr lang="en-US" sz="1200" dirty="0">
              <a:latin typeface="Cambria" pitchFamily="18" charset="0"/>
            </a:endParaRPr>
          </a:p>
          <a:p>
            <a:pPr marL="744538" indent="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b="1" dirty="0">
                <a:solidFill>
                  <a:srgbClr val="0000FF"/>
                </a:solidFill>
                <a:latin typeface="Cambria" pitchFamily="18" charset="0"/>
              </a:rPr>
              <a:t>  50% </a:t>
            </a:r>
            <a:r>
              <a:rPr lang="en-US" sz="1200" dirty="0">
                <a:latin typeface="Cambria" pitchFamily="18" charset="0"/>
              </a:rPr>
              <a:t>of the subcontract price will be considered payroll if the contract is for material and labor.</a:t>
            </a:r>
          </a:p>
          <a:p>
            <a:pPr marL="744538" indent="0" eaLnBrk="1" hangingPunct="1">
              <a:spcBef>
                <a:spcPts val="0"/>
              </a:spcBef>
              <a:buFont typeface="Arial" pitchFamily="34" charset="0"/>
              <a:buChar char="•"/>
            </a:pPr>
            <a:endParaRPr lang="en-US" sz="1200" dirty="0">
              <a:latin typeface="Cambria" pitchFamily="18" charset="0"/>
            </a:endParaRPr>
          </a:p>
          <a:p>
            <a:pPr marL="744538" indent="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b="1" dirty="0">
                <a:solidFill>
                  <a:srgbClr val="0000FF"/>
                </a:solidFill>
                <a:latin typeface="Cambria" pitchFamily="18" charset="0"/>
              </a:rPr>
              <a:t>  90% </a:t>
            </a:r>
            <a:r>
              <a:rPr lang="en-US" sz="1200" dirty="0">
                <a:latin typeface="Cambria" pitchFamily="18" charset="0"/>
              </a:rPr>
              <a:t>of the subcontract price will be considered payroll if the contract is for labor only</a:t>
            </a: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endParaRPr lang="en-US" sz="1200" b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en-US" sz="1200" dirty="0" smtClean="0">
                <a:latin typeface="Cambria" pitchFamily="18" charset="0"/>
              </a:rPr>
              <a:t>You should also have a copy of each </a:t>
            </a:r>
            <a:r>
              <a:rPr lang="en-US" sz="1200" b="1" dirty="0" smtClean="0">
                <a:solidFill>
                  <a:srgbClr val="0000FF"/>
                </a:solidFill>
                <a:latin typeface="Cambria" pitchFamily="18" charset="0"/>
              </a:rPr>
              <a:t>Workers Compensation Insurance certificate</a:t>
            </a:r>
            <a:r>
              <a:rPr lang="en-US" sz="1200" dirty="0" smtClean="0">
                <a:latin typeface="Cambria" pitchFamily="18" charset="0"/>
              </a:rPr>
              <a:t> for the auditor.  Make sure that the </a:t>
            </a:r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policy period being audited is covered</a:t>
            </a:r>
            <a:r>
              <a:rPr lang="en-US" sz="1200" dirty="0" smtClean="0">
                <a:latin typeface="Cambria" pitchFamily="18" charset="0"/>
              </a:rPr>
              <a:t>  in the timeframe shown on the certificate.</a:t>
            </a:r>
          </a:p>
          <a:p>
            <a:pPr marL="0" indent="0" eaLnBrk="1" hangingPunct="1"/>
            <a:endParaRPr lang="en-US" sz="1200" b="1" dirty="0" smtClean="0">
              <a:solidFill>
                <a:srgbClr val="0000CC"/>
              </a:solidFill>
            </a:endParaRPr>
          </a:p>
          <a:p>
            <a:pPr marL="0" indent="0" eaLnBrk="1" hangingPunct="1"/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To verify coverage</a:t>
            </a:r>
            <a:r>
              <a:rPr lang="en-US" sz="1200" dirty="0" smtClean="0">
                <a:latin typeface="Cambria" pitchFamily="18" charset="0"/>
              </a:rPr>
              <a:t> on any subcontractor, go to </a:t>
            </a:r>
            <a:r>
              <a:rPr lang="en-US" sz="1200" b="1" dirty="0" smtClean="0">
                <a:solidFill>
                  <a:srgbClr val="FF0000"/>
                </a:solidFill>
                <a:latin typeface="Cambria" pitchFamily="18" charset="0"/>
                <a:hlinkClick r:id="rId2"/>
              </a:rPr>
              <a:t>www.wcb.ny.gov</a:t>
            </a:r>
            <a:r>
              <a:rPr lang="en-US" sz="1200" dirty="0" smtClean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</a:rPr>
              <a:t>choose “On Line Services” (right column) then “Does Employer Have Coverage”.  You will answer a few questions, enter the employers name, and then a list will appear with the effective and expiration date of the policy.  </a:t>
            </a:r>
          </a:p>
          <a:p>
            <a:pPr marL="0" indent="0" eaLnBrk="1" hangingPunct="1"/>
            <a:endParaRPr lang="en-US" sz="1200" dirty="0" smtClean="0">
              <a:latin typeface="Cambria" pitchFamily="18" charset="0"/>
            </a:endParaRP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9221" name="Picture 4" descr="j0439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"/>
            <a:ext cx="1219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05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Rights Reserved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Flanders </a:t>
            </a:r>
            <a:r>
              <a:rPr lang="en-US" dirty="0" smtClean="0"/>
              <a:t>Group</a:t>
            </a:r>
          </a:p>
          <a:p>
            <a:pPr>
              <a:defRPr/>
            </a:pPr>
            <a:r>
              <a:rPr lang="en-US" dirty="0" smtClean="0"/>
              <a:t>Revised </a:t>
            </a:r>
            <a:r>
              <a:rPr lang="en-US" dirty="0" smtClean="0"/>
              <a:t>August 2017</a:t>
            </a:r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13" y="304800"/>
            <a:ext cx="444658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Audit Tool #3:</a:t>
            </a:r>
            <a:br>
              <a:rPr lang="en-US" dirty="0" smtClean="0"/>
            </a:br>
            <a:r>
              <a:rPr lang="en-US" dirty="0" smtClean="0"/>
              <a:t>Manage Subcontractors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5829300" cy="6604000"/>
          </a:xfrm>
        </p:spPr>
        <p:txBody>
          <a:bodyPr/>
          <a:lstStyle/>
          <a:p>
            <a:pPr marL="0" indent="0" eaLnBrk="1" hangingPunct="1"/>
            <a:r>
              <a:rPr lang="en-US" sz="1200" dirty="0" smtClean="0">
                <a:latin typeface="Cambria" pitchFamily="18" charset="0"/>
              </a:rPr>
              <a:t>If </a:t>
            </a:r>
            <a:r>
              <a:rPr lang="en-US" sz="1200" dirty="0" smtClean="0">
                <a:latin typeface="Cambria" pitchFamily="18" charset="0"/>
              </a:rPr>
              <a:t>you use subcontractors from </a:t>
            </a:r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outside New York</a:t>
            </a:r>
            <a:r>
              <a:rPr lang="en-US" sz="1200" dirty="0" smtClean="0">
                <a:latin typeface="Cambria" pitchFamily="18" charset="0"/>
              </a:rPr>
              <a:t> state, the following language </a:t>
            </a:r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must be on the certificate</a:t>
            </a:r>
            <a:r>
              <a:rPr lang="en-US" sz="1200" dirty="0" smtClean="0">
                <a:latin typeface="Cambria" pitchFamily="18" charset="0"/>
              </a:rPr>
              <a:t> in order for it to be valid:  </a:t>
            </a:r>
            <a:r>
              <a:rPr lang="en-US" sz="1200" i="1" dirty="0" smtClean="0">
                <a:latin typeface="Cambria" pitchFamily="18" charset="0"/>
              </a:rPr>
              <a:t>Coverage is extended to all employees in NYS under the NYS Workers Compensation Law.  Section 3A of the policy is endorsed to cover New York State.</a:t>
            </a:r>
          </a:p>
          <a:p>
            <a:pPr marL="0" indent="0" eaLnBrk="1" hangingPunct="1">
              <a:spcBef>
                <a:spcPts val="0"/>
              </a:spcBef>
            </a:pPr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en-US" sz="1600" b="1" i="1" u="sng" dirty="0" smtClean="0">
                <a:solidFill>
                  <a:srgbClr val="0000FF"/>
                </a:solidFill>
                <a:latin typeface="Cambria" pitchFamily="18" charset="0"/>
              </a:rPr>
              <a:t>IMPORTANT:   </a:t>
            </a:r>
            <a:r>
              <a:rPr lang="en-US" sz="1600" b="1" i="1" dirty="0" smtClean="0">
                <a:solidFill>
                  <a:srgbClr val="0000FF"/>
                </a:solidFill>
                <a:latin typeface="Cambria" pitchFamily="18" charset="0"/>
              </a:rPr>
              <a:t>If a sole proprietor or partner who are not required to obtain Workers Compensation Insurance are completing work on your behalf, you </a:t>
            </a:r>
            <a:r>
              <a:rPr lang="en-US" sz="1600" b="1" i="1" u="sng" dirty="0" smtClean="0">
                <a:solidFill>
                  <a:srgbClr val="0000FF"/>
                </a:solidFill>
                <a:latin typeface="Cambria" pitchFamily="18" charset="0"/>
              </a:rPr>
              <a:t>WILL</a:t>
            </a:r>
            <a:r>
              <a:rPr lang="en-U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  <a:latin typeface="Cambria" pitchFamily="18" charset="0"/>
              </a:rPr>
              <a:t>be charged at audit</a:t>
            </a:r>
            <a:r>
              <a:rPr lang="en-US" sz="1600" b="1" i="1" dirty="0" smtClean="0">
                <a:solidFill>
                  <a:srgbClr val="0000FF"/>
                </a:solidFill>
                <a:latin typeface="Cambria" pitchFamily="18" charset="0"/>
              </a:rPr>
              <a:t>.  </a:t>
            </a:r>
          </a:p>
          <a:p>
            <a:pPr marL="0" indent="0" eaLnBrk="1" hangingPunct="1">
              <a:spcBef>
                <a:spcPts val="0"/>
              </a:spcBef>
            </a:pPr>
            <a:endParaRPr lang="en-US" sz="1600" b="1" i="1" dirty="0">
              <a:solidFill>
                <a:srgbClr val="0000FF"/>
              </a:solidFill>
              <a:latin typeface="Cambria" pitchFamily="18" charset="0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en-US" sz="1600" b="1" i="1" dirty="0" smtClean="0">
                <a:solidFill>
                  <a:srgbClr val="0000FF"/>
                </a:solidFill>
                <a:latin typeface="Cambria" pitchFamily="18" charset="0"/>
              </a:rPr>
              <a:t>A certificate of attestation is </a:t>
            </a:r>
            <a:r>
              <a:rPr lang="en-US" sz="1600" b="1" i="1" u="sng" dirty="0" smtClean="0">
                <a:solidFill>
                  <a:srgbClr val="0000FF"/>
                </a:solidFill>
                <a:latin typeface="Cambria" pitchFamily="18" charset="0"/>
              </a:rPr>
              <a:t>NOT</a:t>
            </a:r>
            <a:r>
              <a:rPr lang="en-US" sz="1600" b="1" i="1" dirty="0" smtClean="0">
                <a:solidFill>
                  <a:srgbClr val="0000FF"/>
                </a:solidFill>
                <a:latin typeface="Cambria" pitchFamily="18" charset="0"/>
              </a:rPr>
              <a:t> an acceptable proof of Workers Compensation Coverage.</a:t>
            </a:r>
            <a:endParaRPr lang="en-US" sz="1600" b="1" i="1" dirty="0" smtClean="0">
              <a:solidFill>
                <a:srgbClr val="0000FF"/>
              </a:solidFill>
              <a:latin typeface="Cambria" pitchFamily="18" charset="0"/>
            </a:endParaRP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9221" name="Picture 4" descr="j043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1219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Rights Reserved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Flanders </a:t>
            </a:r>
            <a:r>
              <a:rPr lang="en-US" dirty="0" smtClean="0"/>
              <a:t>Group</a:t>
            </a:r>
          </a:p>
          <a:p>
            <a:pPr>
              <a:defRPr/>
            </a:pPr>
            <a:r>
              <a:rPr lang="en-US" dirty="0" smtClean="0"/>
              <a:t>Revised </a:t>
            </a:r>
            <a:r>
              <a:rPr lang="en-US" dirty="0" smtClean="0"/>
              <a:t>August 2017</a:t>
            </a:r>
            <a:endParaRPr 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13" y="304800"/>
            <a:ext cx="444658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Audit Tool #4:</a:t>
            </a:r>
            <a:br>
              <a:rPr lang="en-US" dirty="0" smtClean="0"/>
            </a:br>
            <a:r>
              <a:rPr lang="en-US" dirty="0" smtClean="0"/>
              <a:t>Balance Figures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5829300" cy="6604000"/>
          </a:xfrm>
        </p:spPr>
        <p:txBody>
          <a:bodyPr/>
          <a:lstStyle/>
          <a:p>
            <a:pPr marL="0" indent="0" eaLnBrk="1" hangingPunct="1"/>
            <a:r>
              <a:rPr lang="en-US" sz="1200" dirty="0" smtClean="0">
                <a:latin typeface="Cambria" pitchFamily="18" charset="0"/>
              </a:rPr>
              <a:t>The auditor will need to be able to balance your payroll with other records such as:</a:t>
            </a:r>
          </a:p>
          <a:p>
            <a:pPr marL="0" indent="0" eaLnBrk="1" hangingPunct="1"/>
            <a:endParaRPr lang="en-US" sz="1200" dirty="0" smtClean="0">
              <a:latin typeface="Cambria" pitchFamily="18" charset="0"/>
            </a:endParaRPr>
          </a:p>
          <a:p>
            <a:pPr marL="0" indent="0" eaLnBrk="1" hangingPunct="1"/>
            <a:r>
              <a:rPr lang="en-US" sz="1200" b="1" u="sng" dirty="0" smtClean="0">
                <a:latin typeface="Cambria" pitchFamily="18" charset="0"/>
              </a:rPr>
              <a:t>Sales Records</a:t>
            </a:r>
            <a:r>
              <a:rPr lang="en-US" sz="1200" dirty="0" smtClean="0">
                <a:latin typeface="Cambria" pitchFamily="18" charset="0"/>
              </a:rPr>
              <a:t> – This document verifies the annual </a:t>
            </a:r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sales in relation to the annual payroll</a:t>
            </a:r>
          </a:p>
          <a:p>
            <a:pPr marL="0" indent="0" eaLnBrk="1" hangingPunct="1"/>
            <a:endParaRPr lang="en-US" sz="1200" b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marL="0" indent="0" eaLnBrk="1" hangingPunct="1"/>
            <a:r>
              <a:rPr lang="en-US" sz="1200" b="1" u="sng" dirty="0" smtClean="0">
                <a:latin typeface="Cambria" pitchFamily="18" charset="0"/>
              </a:rPr>
              <a:t>Cash Disbursements Book, Checkbook, General Ledger, and 1099’s</a:t>
            </a:r>
            <a:r>
              <a:rPr lang="en-US" sz="1200" dirty="0" smtClean="0">
                <a:latin typeface="Cambria" pitchFamily="18" charset="0"/>
              </a:rPr>
              <a:t> –  Each of these documents is used to </a:t>
            </a:r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verify payments to subcontractors or casual labor</a:t>
            </a:r>
            <a:r>
              <a:rPr lang="en-US" sz="1200" dirty="0" smtClean="0">
                <a:latin typeface="Cambria" pitchFamily="18" charset="0"/>
              </a:rPr>
              <a:t>. </a:t>
            </a:r>
          </a:p>
          <a:p>
            <a:pPr marL="0" indent="0" eaLnBrk="1" hangingPunct="1"/>
            <a:endParaRPr lang="en-US" sz="1200" dirty="0" smtClean="0">
              <a:latin typeface="Cambria" pitchFamily="18" charset="0"/>
            </a:endParaRPr>
          </a:p>
          <a:p>
            <a:pPr marL="0" indent="0" eaLnBrk="1" hangingPunct="1"/>
            <a:r>
              <a:rPr lang="en-US" sz="1200" b="1" u="sng" dirty="0" smtClean="0">
                <a:latin typeface="Cambria" pitchFamily="18" charset="0"/>
              </a:rPr>
              <a:t>NYS 45, Business Tax Returns</a:t>
            </a:r>
            <a:r>
              <a:rPr lang="en-US" sz="1200" dirty="0" smtClean="0">
                <a:latin typeface="Cambria" pitchFamily="18" charset="0"/>
              </a:rPr>
              <a:t> – These documents are used to cross check the annual payroll figures, subcontractor payments, and to verify executive officers.</a:t>
            </a:r>
          </a:p>
          <a:p>
            <a:pPr marL="0" indent="0" eaLnBrk="1" hangingPunct="1"/>
            <a:endParaRPr lang="en-US" sz="1200" dirty="0" smtClean="0">
              <a:latin typeface="Cambria" pitchFamily="18" charset="0"/>
            </a:endParaRPr>
          </a:p>
          <a:p>
            <a:pPr marL="0" indent="0" eaLnBrk="1" hangingPunct="1"/>
            <a:r>
              <a:rPr lang="en-US" sz="1200" b="1" dirty="0" smtClean="0">
                <a:solidFill>
                  <a:srgbClr val="0000CC"/>
                </a:solidFill>
                <a:latin typeface="Cambria" pitchFamily="18" charset="0"/>
              </a:rPr>
              <a:t>IMPORTANT NOTE:  All of these documents need to be available at the time of audit.</a:t>
            </a:r>
          </a:p>
          <a:p>
            <a:pPr marL="0" indent="0" eaLnBrk="1" hangingPunct="1"/>
            <a:endParaRPr lang="en-US" dirty="0" smtClean="0"/>
          </a:p>
        </p:txBody>
      </p:sp>
      <p:pic>
        <p:nvPicPr>
          <p:cNvPr id="10245" name="Picture 4" descr="j043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1219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Rights Reserved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Flanders </a:t>
            </a:r>
            <a:r>
              <a:rPr lang="en-US" dirty="0" smtClean="0"/>
              <a:t>Group</a:t>
            </a:r>
          </a:p>
          <a:p>
            <a:pPr>
              <a:defRPr/>
            </a:pPr>
            <a:r>
              <a:rPr lang="en-US" dirty="0" smtClean="0"/>
              <a:t>Revised </a:t>
            </a:r>
            <a:r>
              <a:rPr lang="en-US" dirty="0" smtClean="0"/>
              <a:t>August 2017</a:t>
            </a:r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13" y="304800"/>
            <a:ext cx="444658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Audit Tool #5:</a:t>
            </a:r>
            <a:br>
              <a:rPr lang="en-US" dirty="0" smtClean="0"/>
            </a:br>
            <a:r>
              <a:rPr lang="en-US" dirty="0" smtClean="0"/>
              <a:t>Audit Package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5829300" cy="6604000"/>
          </a:xfrm>
        </p:spPr>
        <p:txBody>
          <a:bodyPr/>
          <a:lstStyle/>
          <a:p>
            <a:pPr marL="0" indent="0" eaLnBrk="1" hangingPunct="1"/>
            <a:r>
              <a:rPr lang="en-US" sz="1200" dirty="0" smtClean="0">
                <a:latin typeface="Cambria" pitchFamily="18" charset="0"/>
              </a:rPr>
              <a:t>You will present to the auditor upon their arrival:</a:t>
            </a:r>
          </a:p>
          <a:p>
            <a:pPr marL="0" indent="0" eaLnBrk="1" hangingPunct="1"/>
            <a:endParaRPr lang="en-US" sz="1200" dirty="0" smtClean="0">
              <a:latin typeface="Cambria" pitchFamily="18" charset="0"/>
            </a:endParaRPr>
          </a:p>
          <a:p>
            <a:pPr marL="0" indent="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  Your payroll spreadsheet  by classification (sample attached)</a:t>
            </a:r>
          </a:p>
          <a:p>
            <a:pPr marL="0" indent="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  Copies of certificates of insurance from subcontractors</a:t>
            </a:r>
          </a:p>
          <a:p>
            <a:pPr marL="0" indent="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  Receipts from subcontractors</a:t>
            </a:r>
          </a:p>
          <a:p>
            <a:pPr marL="0" indent="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  Evidence/verification of the excluded remuneration</a:t>
            </a:r>
          </a:p>
          <a:p>
            <a:pPr marL="0" indent="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  The following documents: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Sales Records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Cash Disbursements Book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Checkbook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General Ledger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1099’s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1200" dirty="0" smtClean="0">
                <a:latin typeface="Cambria" pitchFamily="18" charset="0"/>
              </a:rPr>
              <a:t>NYS45 and Business Tax Returns</a:t>
            </a:r>
          </a:p>
          <a:p>
            <a:pPr marL="0" indent="0" eaLnBrk="1" hangingPunct="1">
              <a:buFontTx/>
              <a:buChar char="•"/>
            </a:pPr>
            <a:endParaRPr lang="en-US" dirty="0" smtClean="0">
              <a:latin typeface="Cambria" pitchFamily="18" charset="0"/>
            </a:endParaRPr>
          </a:p>
          <a:p>
            <a:pPr marL="0" indent="0" eaLnBrk="1" hangingPunct="1">
              <a:buFontTx/>
              <a:buChar char="•"/>
            </a:pPr>
            <a:endParaRPr lang="en-US" dirty="0" smtClean="0">
              <a:latin typeface="Cambria" pitchFamily="18" charset="0"/>
            </a:endParaRPr>
          </a:p>
          <a:p>
            <a:pPr marL="0" indent="0" algn="ctr" eaLnBrk="1" hangingPunct="1"/>
            <a:r>
              <a:rPr lang="en-US" sz="2400" b="1" dirty="0" smtClean="0">
                <a:latin typeface="Cambria" pitchFamily="18" charset="0"/>
              </a:rPr>
              <a:t>If you have any questions, please call our Workers Compensation Department at 800-462-6435.</a:t>
            </a:r>
          </a:p>
          <a:p>
            <a:pPr marL="0" indent="0" eaLnBrk="1" hangingPunct="1">
              <a:buFontTx/>
              <a:buChar char="•"/>
            </a:pPr>
            <a:endParaRPr lang="en-US" dirty="0" smtClean="0">
              <a:latin typeface="Cambria" pitchFamily="18" charset="0"/>
            </a:endParaRPr>
          </a:p>
          <a:p>
            <a:pPr marL="0" indent="0" eaLnBrk="1" hangingPunct="1">
              <a:buFontTx/>
              <a:buChar char="•"/>
            </a:pPr>
            <a:endParaRPr lang="en-US" dirty="0" smtClean="0"/>
          </a:p>
          <a:p>
            <a:pPr marL="0" indent="0" eaLnBrk="1" hangingPunct="1">
              <a:buFontTx/>
              <a:buChar char="•"/>
            </a:pPr>
            <a:endParaRPr lang="en-US" dirty="0" smtClean="0"/>
          </a:p>
        </p:txBody>
      </p:sp>
      <p:pic>
        <p:nvPicPr>
          <p:cNvPr id="11269" name="Picture 4" descr="j043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1219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Rights Reserved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Flanders </a:t>
            </a:r>
            <a:r>
              <a:rPr lang="en-US" dirty="0" smtClean="0"/>
              <a:t>Group</a:t>
            </a:r>
          </a:p>
          <a:p>
            <a:pPr>
              <a:defRPr/>
            </a:pPr>
            <a:r>
              <a:rPr lang="en-US" dirty="0" smtClean="0"/>
              <a:t>Revised </a:t>
            </a:r>
            <a:r>
              <a:rPr lang="en-US" dirty="0" smtClean="0"/>
              <a:t>August 2017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1572"/>
          <a:stretch>
            <a:fillRect/>
          </a:stretch>
        </p:blipFill>
        <p:spPr bwMode="auto">
          <a:xfrm rot="5400000">
            <a:off x="-304801" y="2438401"/>
            <a:ext cx="769620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4830</TotalTime>
  <Words>1112</Words>
  <Application>Microsoft Office PowerPoint</Application>
  <PresentationFormat>Letter Paper (8.5x11 in)</PresentationFormat>
  <Paragraphs>168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Garamond</vt:lpstr>
      <vt:lpstr>Times</vt:lpstr>
      <vt:lpstr>Blank</vt:lpstr>
      <vt:lpstr>PowerPoint Presentation</vt:lpstr>
      <vt:lpstr>Introduction</vt:lpstr>
      <vt:lpstr>Audit Tool #1: Classify Payroll</vt:lpstr>
      <vt:lpstr>Audit Tool #2: Exclude Remuneration</vt:lpstr>
      <vt:lpstr>Audit Tool #3: Manage Subcontractors</vt:lpstr>
      <vt:lpstr>Audit Tool #3: Manage Subcontractors</vt:lpstr>
      <vt:lpstr>Audit Tool #4: Balance Figures</vt:lpstr>
      <vt:lpstr>Audit Tool #5: Audit Package</vt:lpstr>
      <vt:lpstr>PowerPoint Presentation</vt:lpstr>
    </vt:vector>
  </TitlesOfParts>
  <Company>Quarasan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QuaraMac 164</dc:creator>
  <cp:lastModifiedBy>Valarie Webster</cp:lastModifiedBy>
  <cp:revision>305</cp:revision>
  <cp:lastPrinted>2017-08-24T20:21:25Z</cp:lastPrinted>
  <dcterms:created xsi:type="dcterms:W3CDTF">2002-03-01T21:45:53Z</dcterms:created>
  <dcterms:modified xsi:type="dcterms:W3CDTF">2017-08-24T20:36:05Z</dcterms:modified>
</cp:coreProperties>
</file>