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4"/>
    <p:sldMasterId id="2147484046" r:id="rId5"/>
    <p:sldMasterId id="2147484058" r:id="rId6"/>
    <p:sldMasterId id="2147484029" r:id="rId7"/>
  </p:sldMasterIdLst>
  <p:notesMasterIdLst>
    <p:notesMasterId r:id="rId27"/>
  </p:notesMasterIdLst>
  <p:handoutMasterIdLst>
    <p:handoutMasterId r:id="rId28"/>
  </p:handoutMasterIdLst>
  <p:sldIdLst>
    <p:sldId id="461" r:id="rId8"/>
    <p:sldId id="462" r:id="rId9"/>
    <p:sldId id="464" r:id="rId10"/>
    <p:sldId id="465" r:id="rId11"/>
    <p:sldId id="458" r:id="rId12"/>
    <p:sldId id="415" r:id="rId13"/>
    <p:sldId id="463" r:id="rId14"/>
    <p:sldId id="450" r:id="rId15"/>
    <p:sldId id="448" r:id="rId16"/>
    <p:sldId id="419" r:id="rId17"/>
    <p:sldId id="414" r:id="rId18"/>
    <p:sldId id="431" r:id="rId19"/>
    <p:sldId id="456" r:id="rId20"/>
    <p:sldId id="420" r:id="rId21"/>
    <p:sldId id="460" r:id="rId22"/>
    <p:sldId id="453" r:id="rId23"/>
    <p:sldId id="452" r:id="rId24"/>
    <p:sldId id="454" r:id="rId25"/>
    <p:sldId id="298" r:id="rId26"/>
  </p:sldIdLst>
  <p:sldSz cx="9144000" cy="6858000" type="screen4x3"/>
  <p:notesSz cx="9296400" cy="7010400"/>
  <p:defaultTextStyle>
    <a:defPPr>
      <a:defRPr lang="en-US"/>
    </a:defPPr>
    <a:lvl1pPr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gan, Marilyn S." initials="DMS" lastIdx="1" clrIdx="0">
    <p:extLst>
      <p:ext uri="{19B8F6BF-5375-455C-9EA6-DF929625EA0E}">
        <p15:presenceInfo xmlns:p15="http://schemas.microsoft.com/office/powerpoint/2012/main" userId="S::MSDogan@sba.gov::61772183-33f1-4cc5-8337-bf4abdebb97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0000"/>
    <a:srgbClr val="465CBA"/>
    <a:srgbClr val="57B6F7"/>
    <a:srgbClr val="EAEAEA"/>
    <a:srgbClr val="CCECFF"/>
    <a:srgbClr val="020202"/>
    <a:srgbClr val="1662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666"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3" d="100"/>
          <a:sy n="83" d="100"/>
        </p:scale>
        <p:origin x="381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60D80-486D-48D8-9758-E60DA21C6C9B}"/>
              </a:ext>
            </a:extLst>
          </p:cNvPr>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atin typeface="Arial" charset="0"/>
                <a:ea typeface="ＭＳ Ｐゴシック" pitchFamily="34" charset="-128"/>
                <a:cs typeface="+mn-cs"/>
              </a:defRPr>
            </a:lvl1pPr>
          </a:lstStyle>
          <a:p>
            <a:pPr>
              <a:defRPr/>
            </a:pPr>
            <a:endParaRPr lang="en-US"/>
          </a:p>
        </p:txBody>
      </p:sp>
      <p:sp>
        <p:nvSpPr>
          <p:cNvPr id="3" name="Date Placeholder 2">
            <a:extLst>
              <a:ext uri="{FF2B5EF4-FFF2-40B4-BE49-F238E27FC236}">
                <a16:creationId xmlns:a16="http://schemas.microsoft.com/office/drawing/2014/main" id="{CD67B319-EF3E-436C-8C01-40DA93A518EF}"/>
              </a:ext>
            </a:extLst>
          </p:cNvPr>
          <p:cNvSpPr>
            <a:spLocks noGrp="1"/>
          </p:cNvSpPr>
          <p:nvPr>
            <p:ph type="dt" sz="quarter" idx="1"/>
          </p:nvPr>
        </p:nvSpPr>
        <p:spPr>
          <a:xfrm>
            <a:off x="5265014" y="0"/>
            <a:ext cx="4029282" cy="35076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E94139D4-60CD-4259-9019-14C3CAEA816E}" type="datetime1">
              <a:rPr lang="en-US" altLang="en-US"/>
              <a:pPr>
                <a:defRPr/>
              </a:pPr>
              <a:t>3/19/2020</a:t>
            </a:fld>
            <a:endParaRPr lang="en-US" altLang="en-US"/>
          </a:p>
        </p:txBody>
      </p:sp>
      <p:sp>
        <p:nvSpPr>
          <p:cNvPr id="4" name="Footer Placeholder 3">
            <a:extLst>
              <a:ext uri="{FF2B5EF4-FFF2-40B4-BE49-F238E27FC236}">
                <a16:creationId xmlns:a16="http://schemas.microsoft.com/office/drawing/2014/main" id="{0C6A53AA-65FF-4789-8202-DFA658CA5C65}"/>
              </a:ext>
            </a:extLst>
          </p:cNvPr>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atin typeface="Arial" charset="0"/>
                <a:ea typeface="ＭＳ Ｐゴシック" pitchFamily="34" charset="-128"/>
                <a:cs typeface="+mn-cs"/>
              </a:defRPr>
            </a:lvl1pPr>
          </a:lstStyle>
          <a:p>
            <a:pPr>
              <a:defRPr/>
            </a:pPr>
            <a:endParaRPr lang="en-US"/>
          </a:p>
        </p:txBody>
      </p:sp>
      <p:sp>
        <p:nvSpPr>
          <p:cNvPr id="5" name="Slide Number Placeholder 4">
            <a:extLst>
              <a:ext uri="{FF2B5EF4-FFF2-40B4-BE49-F238E27FC236}">
                <a16:creationId xmlns:a16="http://schemas.microsoft.com/office/drawing/2014/main" id="{7CFBB7B0-1524-44F8-9147-3C6DD8EB6CCB}"/>
              </a:ext>
            </a:extLst>
          </p:cNvPr>
          <p:cNvSpPr>
            <a:spLocks noGrp="1"/>
          </p:cNvSpPr>
          <p:nvPr>
            <p:ph type="sldNum" sz="quarter" idx="3"/>
          </p:nvPr>
        </p:nvSpPr>
        <p:spPr>
          <a:xfrm>
            <a:off x="5265014" y="6658443"/>
            <a:ext cx="4029282" cy="35076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03ECCCC-2801-44A8-A6A6-BFF0C8FCA42B}"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C7B9ED0-0E6C-477E-BE39-069DB8E659F3}"/>
              </a:ext>
            </a:extLst>
          </p:cNvPr>
          <p:cNvSpPr>
            <a:spLocks noGrp="1" noChangeArrowheads="1"/>
          </p:cNvSpPr>
          <p:nvPr>
            <p:ph type="hdr" sz="quarter"/>
          </p:nvPr>
        </p:nvSpPr>
        <p:spPr bwMode="auto">
          <a:xfrm>
            <a:off x="1" y="0"/>
            <a:ext cx="4029282" cy="35076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67" name="Rectangle 3">
            <a:extLst>
              <a:ext uri="{FF2B5EF4-FFF2-40B4-BE49-F238E27FC236}">
                <a16:creationId xmlns:a16="http://schemas.microsoft.com/office/drawing/2014/main" id="{F6264EE2-5282-4AC5-8798-AFDBC4164C76}"/>
              </a:ext>
            </a:extLst>
          </p:cNvPr>
          <p:cNvSpPr>
            <a:spLocks noGrp="1" noChangeArrowheads="1"/>
          </p:cNvSpPr>
          <p:nvPr>
            <p:ph type="dt" idx="1"/>
          </p:nvPr>
        </p:nvSpPr>
        <p:spPr bwMode="auto">
          <a:xfrm>
            <a:off x="5269225" y="0"/>
            <a:ext cx="4027176" cy="350760"/>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lvl1pPr algn="r">
              <a:defRPr sz="1200">
                <a:latin typeface="Arial Narrow"/>
                <a:ea typeface="ＭＳ Ｐゴシック" pitchFamily="96" charset="-128"/>
                <a:cs typeface="+mn-cs"/>
              </a:defRPr>
            </a:lvl1pPr>
          </a:lstStyle>
          <a:p>
            <a:pPr>
              <a:defRPr/>
            </a:pPr>
            <a:endParaRPr lang="en-US"/>
          </a:p>
        </p:txBody>
      </p:sp>
      <p:sp>
        <p:nvSpPr>
          <p:cNvPr id="47108" name="Rectangle 4">
            <a:extLst>
              <a:ext uri="{FF2B5EF4-FFF2-40B4-BE49-F238E27FC236}">
                <a16:creationId xmlns:a16="http://schemas.microsoft.com/office/drawing/2014/main" id="{E961F1BC-EEEF-4BCC-BF6C-31E5FB89896E}"/>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a:extLst>
              <a:ext uri="{FF2B5EF4-FFF2-40B4-BE49-F238E27FC236}">
                <a16:creationId xmlns:a16="http://schemas.microsoft.com/office/drawing/2014/main" id="{8DD08E3A-DD20-4135-9F73-D9F963ABBD25}"/>
              </a:ext>
            </a:extLst>
          </p:cNvPr>
          <p:cNvSpPr>
            <a:spLocks noGrp="1" noChangeArrowheads="1"/>
          </p:cNvSpPr>
          <p:nvPr>
            <p:ph type="body" sz="quarter" idx="3"/>
          </p:nvPr>
        </p:nvSpPr>
        <p:spPr bwMode="auto">
          <a:xfrm>
            <a:off x="1239942" y="3329222"/>
            <a:ext cx="6816518" cy="3155638"/>
          </a:xfrm>
          <a:prstGeom prst="rect">
            <a:avLst/>
          </a:prstGeom>
          <a:noFill/>
          <a:ln w="9525">
            <a:noFill/>
            <a:miter lim="800000"/>
            <a:headEnd/>
            <a:tailEnd/>
          </a:ln>
          <a:effectLst/>
        </p:spPr>
        <p:txBody>
          <a:bodyPr vert="horz" wrap="square" lIns="92292" tIns="46146" rIns="92292" bIns="46146" numCol="1" anchor="ctr"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a:extLst>
              <a:ext uri="{FF2B5EF4-FFF2-40B4-BE49-F238E27FC236}">
                <a16:creationId xmlns:a16="http://schemas.microsoft.com/office/drawing/2014/main" id="{0DCFCEC9-15D4-47CD-B799-52EA5383970A}"/>
              </a:ext>
            </a:extLst>
          </p:cNvPr>
          <p:cNvSpPr>
            <a:spLocks noGrp="1" noChangeArrowheads="1"/>
          </p:cNvSpPr>
          <p:nvPr>
            <p:ph type="ftr" sz="quarter" idx="4"/>
          </p:nvPr>
        </p:nvSpPr>
        <p:spPr bwMode="auto">
          <a:xfrm>
            <a:off x="1" y="6659641"/>
            <a:ext cx="4029282" cy="350759"/>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l">
              <a:defRPr sz="1200">
                <a:latin typeface="Arial Narrow"/>
                <a:ea typeface="ＭＳ Ｐゴシック" pitchFamily="96" charset="-128"/>
                <a:cs typeface="+mn-cs"/>
              </a:defRPr>
            </a:lvl1pPr>
          </a:lstStyle>
          <a:p>
            <a:pPr>
              <a:defRPr/>
            </a:pPr>
            <a:endParaRPr lang="en-US"/>
          </a:p>
        </p:txBody>
      </p:sp>
      <p:sp>
        <p:nvSpPr>
          <p:cNvPr id="11271" name="Rectangle 7">
            <a:extLst>
              <a:ext uri="{FF2B5EF4-FFF2-40B4-BE49-F238E27FC236}">
                <a16:creationId xmlns:a16="http://schemas.microsoft.com/office/drawing/2014/main" id="{949799DC-3722-4449-BA90-448C596A750A}"/>
              </a:ext>
            </a:extLst>
          </p:cNvPr>
          <p:cNvSpPr>
            <a:spLocks noGrp="1" noChangeArrowheads="1"/>
          </p:cNvSpPr>
          <p:nvPr>
            <p:ph type="sldNum" sz="quarter" idx="5"/>
          </p:nvPr>
        </p:nvSpPr>
        <p:spPr bwMode="auto">
          <a:xfrm>
            <a:off x="5269225" y="6659641"/>
            <a:ext cx="4027176" cy="350759"/>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a:defRPr sz="1200">
                <a:latin typeface="Arial Narrow" panose="020B0606020202030204" pitchFamily="34" charset="0"/>
              </a:defRPr>
            </a:lvl1pPr>
          </a:lstStyle>
          <a:p>
            <a:fld id="{83525EAF-6CB9-44DD-A75C-48BCD5E915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2pPr>
    <a:lvl3pPr marL="9144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3pPr>
    <a:lvl4pPr marL="13716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4pPr>
    <a:lvl5pPr marL="1828800" algn="l" rtl="0" eaLnBrk="0" fontAlgn="base" hangingPunct="0">
      <a:spcBef>
        <a:spcPct val="30000"/>
      </a:spcBef>
      <a:spcAft>
        <a:spcPct val="0"/>
      </a:spcAft>
      <a:defRPr sz="1200" kern="1200">
        <a:solidFill>
          <a:schemeClr val="tx1"/>
        </a:solidFill>
        <a:latin typeface="Arial Narrow"/>
        <a:ea typeface="ＭＳ Ｐゴシック" pitchFamily="96" charset="-128"/>
        <a:cs typeface="ＭＳ Ｐゴシック" pitchFamily="96"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71005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16</a:t>
            </a:fld>
            <a:endParaRPr lang="en-US" altLang="en-US"/>
          </a:p>
        </p:txBody>
      </p:sp>
    </p:spTree>
    <p:extLst>
      <p:ext uri="{BB962C8B-B14F-4D97-AF65-F5344CB8AC3E}">
        <p14:creationId xmlns:p14="http://schemas.microsoft.com/office/powerpoint/2010/main" val="151495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17</a:t>
            </a:fld>
            <a:endParaRPr lang="en-US" altLang="en-US"/>
          </a:p>
        </p:txBody>
      </p:sp>
    </p:spTree>
    <p:extLst>
      <p:ext uri="{BB962C8B-B14F-4D97-AF65-F5344CB8AC3E}">
        <p14:creationId xmlns:p14="http://schemas.microsoft.com/office/powerpoint/2010/main" val="3166453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18</a:t>
            </a:fld>
            <a:endParaRPr lang="en-US" altLang="en-US"/>
          </a:p>
        </p:txBody>
      </p:sp>
    </p:spTree>
    <p:extLst>
      <p:ext uri="{BB962C8B-B14F-4D97-AF65-F5344CB8AC3E}">
        <p14:creationId xmlns:p14="http://schemas.microsoft.com/office/powerpoint/2010/main" val="257561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6</a:t>
            </a:fld>
            <a:endParaRPr lang="en-US" altLang="en-US"/>
          </a:p>
        </p:txBody>
      </p:sp>
    </p:spTree>
    <p:extLst>
      <p:ext uri="{BB962C8B-B14F-4D97-AF65-F5344CB8AC3E}">
        <p14:creationId xmlns:p14="http://schemas.microsoft.com/office/powerpoint/2010/main" val="36913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8</a:t>
            </a:fld>
            <a:endParaRPr lang="en-US" altLang="en-US"/>
          </a:p>
        </p:txBody>
      </p:sp>
    </p:spTree>
    <p:extLst>
      <p:ext uri="{BB962C8B-B14F-4D97-AF65-F5344CB8AC3E}">
        <p14:creationId xmlns:p14="http://schemas.microsoft.com/office/powerpoint/2010/main" val="28091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9</a:t>
            </a:fld>
            <a:endParaRPr lang="en-US" altLang="en-US"/>
          </a:p>
        </p:txBody>
      </p:sp>
    </p:spTree>
    <p:extLst>
      <p:ext uri="{BB962C8B-B14F-4D97-AF65-F5344CB8AC3E}">
        <p14:creationId xmlns:p14="http://schemas.microsoft.com/office/powerpoint/2010/main" val="1735986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10</a:t>
            </a:fld>
            <a:endParaRPr lang="en-US" altLang="en-US"/>
          </a:p>
        </p:txBody>
      </p:sp>
    </p:spTree>
    <p:extLst>
      <p:ext uri="{BB962C8B-B14F-4D97-AF65-F5344CB8AC3E}">
        <p14:creationId xmlns:p14="http://schemas.microsoft.com/office/powerpoint/2010/main" val="57286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84F1869-FCBB-43A7-90DA-47C3DC51F3FC}"/>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EA1AC342-C81A-4CA4-BBDF-5397B5A86B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3913395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3525EAF-6CB9-44DD-A75C-48BCD5E915ED}" type="slidenum">
              <a:rPr lang="en-US" altLang="en-US" smtClean="0"/>
              <a:pPr/>
              <a:t>13</a:t>
            </a:fld>
            <a:endParaRPr lang="en-US" altLang="en-US"/>
          </a:p>
        </p:txBody>
      </p:sp>
    </p:spTree>
    <p:extLst>
      <p:ext uri="{BB962C8B-B14F-4D97-AF65-F5344CB8AC3E}">
        <p14:creationId xmlns:p14="http://schemas.microsoft.com/office/powerpoint/2010/main" val="191548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14</a:t>
            </a:fld>
            <a:endParaRPr lang="en-US" altLang="en-US">
              <a:solidFill>
                <a:srgbClr val="545555"/>
              </a:solidFill>
            </a:endParaRPr>
          </a:p>
        </p:txBody>
      </p:sp>
      <p:sp>
        <p:nvSpPr>
          <p:cNvPr id="2" name="Notes Placeholder 1">
            <a:extLst>
              <a:ext uri="{FF2B5EF4-FFF2-40B4-BE49-F238E27FC236}">
                <a16:creationId xmlns:a16="http://schemas.microsoft.com/office/drawing/2014/main" id="{27E1C722-50EF-4842-B886-18DE1B45895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562235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46A2ADA7-881F-4198-8141-83A1BF4595FD}"/>
              </a:ext>
            </a:extLst>
          </p:cNvPr>
          <p:cNvSpPr>
            <a:spLocks noGrp="1" noRot="1" noChangeAspect="1" noTextEdit="1"/>
          </p:cNvSpPr>
          <p:nvPr>
            <p:ph type="sldImg"/>
          </p:nvPr>
        </p:nvSpPr>
        <p:spPr>
          <a:ln/>
        </p:spPr>
      </p:sp>
      <p:sp>
        <p:nvSpPr>
          <p:cNvPr id="55300" name="Slide Number Placeholder 3">
            <a:extLst>
              <a:ext uri="{FF2B5EF4-FFF2-40B4-BE49-F238E27FC236}">
                <a16:creationId xmlns:a16="http://schemas.microsoft.com/office/drawing/2014/main" id="{60113701-7BD8-48A7-93B3-20FA3D39211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0"/>
              </a:spcBef>
            </a:pPr>
            <a:fld id="{FE37A3F4-F441-44B3-B7B7-84432CAAFB67}" type="slidenum">
              <a:rPr lang="en-US" altLang="en-US">
                <a:solidFill>
                  <a:srgbClr val="545555"/>
                </a:solidFill>
              </a:rPr>
              <a:pPr eaLnBrk="1" hangingPunct="1">
                <a:spcBef>
                  <a:spcPct val="0"/>
                </a:spcBef>
              </a:pPr>
              <a:t>15</a:t>
            </a:fld>
            <a:endParaRPr lang="en-US" altLang="en-US">
              <a:solidFill>
                <a:srgbClr val="545555"/>
              </a:solidFill>
            </a:endParaRPr>
          </a:p>
        </p:txBody>
      </p:sp>
      <p:sp>
        <p:nvSpPr>
          <p:cNvPr id="2" name="Notes Placeholder 1">
            <a:extLst>
              <a:ext uri="{FF2B5EF4-FFF2-40B4-BE49-F238E27FC236}">
                <a16:creationId xmlns:a16="http://schemas.microsoft.com/office/drawing/2014/main" id="{F63A161F-B918-4B21-B6CC-CC5D7E3776B1}"/>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172893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a:extLst>
              <a:ext uri="{FF2B5EF4-FFF2-40B4-BE49-F238E27FC236}">
                <a16:creationId xmlns:a16="http://schemas.microsoft.com/office/drawing/2014/main" id="{438DAB9A-1764-46EA-A573-6D3BBCBAD6A6}"/>
              </a:ext>
            </a:extLst>
          </p:cNvPr>
          <p:cNvSpPr>
            <a:spLocks noGrp="1" noChangeArrowheads="1"/>
          </p:cNvSpPr>
          <p:nvPr>
            <p:ph type="sldNum" sz="quarter" idx="10"/>
          </p:nvPr>
        </p:nvSpPr>
        <p:spPr>
          <a:ln/>
        </p:spPr>
        <p:txBody>
          <a:bodyPr/>
          <a:lstStyle>
            <a:lvl1pPr>
              <a:defRPr/>
            </a:lvl1pPr>
          </a:lstStyle>
          <a:p>
            <a:fld id="{AF2D7AAC-FC32-4F51-9199-3EEA3D218E29}" type="slidenum">
              <a:rPr lang="en-US" altLang="en-US"/>
              <a:pPr/>
              <a:t>‹#›</a:t>
            </a:fld>
            <a:endParaRPr lang="en-US" altLang="en-US"/>
          </a:p>
        </p:txBody>
      </p:sp>
    </p:spTree>
    <p:extLst>
      <p:ext uri="{BB962C8B-B14F-4D97-AF65-F5344CB8AC3E}">
        <p14:creationId xmlns:p14="http://schemas.microsoft.com/office/powerpoint/2010/main" val="10815161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FC867-44DA-402D-9BEC-FD28CFB3B96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ED04B-687D-43AF-A9AA-8E0EA21C87C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6982D6-8740-4D2F-9BCB-DFA2DED1DE07}"/>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B09C3A4F-3CDF-40C7-95ED-97FB273E2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5694C-A1AB-456E-9070-56EED14FEC9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763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5246-F5CC-4C44-BA27-AB707B61CF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ECAE3-C9CB-4FAF-A27A-E37F226FE9D0}"/>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DD30A9-F0AE-437E-B25A-32D962485E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6D12D3-C908-4C32-9AD9-7E08C81E3FBB}"/>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69FA79DE-3640-47EF-AEA8-8662A473B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AE7272-3D35-4101-8201-394F172AC48D}"/>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69808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1443-6801-42EB-AB4A-D7CBE2DCE8F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5D5413-4C0E-4B3B-B077-7D5140C5DEE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B60A593-AE84-4193-8B06-88EDC8B8F11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41AAFB-7459-4E37-B02A-28C56F55428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94BC70-ECDE-4B39-A52D-03E365E0B1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FF55E0-F89A-4EBA-81DD-8E22302833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8" name="Footer Placeholder 7">
            <a:extLst>
              <a:ext uri="{FF2B5EF4-FFF2-40B4-BE49-F238E27FC236}">
                <a16:creationId xmlns:a16="http://schemas.microsoft.com/office/drawing/2014/main" id="{01BA60DD-2814-477D-988C-F78D79ECBA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A95C80-754B-470A-AA05-A9FBB954788C}"/>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09103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D3CFF-4E27-4530-85E0-A9A9E19937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D1185D-21FB-411C-A9B0-07159739F080}"/>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4" name="Footer Placeholder 3">
            <a:extLst>
              <a:ext uri="{FF2B5EF4-FFF2-40B4-BE49-F238E27FC236}">
                <a16:creationId xmlns:a16="http://schemas.microsoft.com/office/drawing/2014/main" id="{EB8A7C96-2446-48D2-957C-7981AB4F1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F52F1-FEB1-4CF4-8815-610B6458C68E}"/>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552011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F791EB-5D81-4A7A-8E01-82910FE50514}"/>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3" name="Footer Placeholder 2">
            <a:extLst>
              <a:ext uri="{FF2B5EF4-FFF2-40B4-BE49-F238E27FC236}">
                <a16:creationId xmlns:a16="http://schemas.microsoft.com/office/drawing/2014/main" id="{1D696066-533A-4479-8928-5DE4DFE20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34F15A-9232-4637-911E-A76711F03A7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925973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FFE88-898F-4C2A-B0A3-934F46155D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ED0916-9959-4EEE-B3FA-9365832FD88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410CD3-1B21-4B13-A742-4AC0465503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0E458-09C9-4963-A504-DA59B3BB2166}"/>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F0A7B025-DD0D-42F0-926A-A3801E2FE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D63A3-8A12-4DDE-B56C-6854CB53184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39396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B80A-1D7C-4B4A-84CF-F1732A0F904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74C9F-27DF-4B83-AE78-F2377B15AB0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A97196-576B-487E-9BFB-5AC37D8E803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55500-3C8E-4061-AB01-D01FA8A4629D}"/>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6" name="Footer Placeholder 5">
            <a:extLst>
              <a:ext uri="{FF2B5EF4-FFF2-40B4-BE49-F238E27FC236}">
                <a16:creationId xmlns:a16="http://schemas.microsoft.com/office/drawing/2014/main" id="{466054D8-47DA-43B3-8F31-CB66C13F2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825D5E-2910-4199-AE45-6E162BE55602}"/>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096778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7495-75EE-4DF1-A20F-10E11FBA79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A2B2F2-5044-4041-B736-F76B072342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1DEC45-12F7-47C7-BCAE-6CD25D8C3949}"/>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3F3DC43-6173-4BC3-B824-BA75A8592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C70BB-34F1-409F-B0FA-C506AB7AB7BA}"/>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367855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EB2FC4-C8A2-4AA1-868E-BB409D71D8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A09B6-51E4-4CA2-9B52-BA660E40E84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4EADB-ED1C-4A71-940D-6D2648AB6D02}"/>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1F5D118A-F7D1-41E4-BF5A-F62A4E11CA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6C90ED-EDF4-462D-A4DD-B2D4238C28D0}"/>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311870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428520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DA3F6911-D7B8-4FE3-AD6F-B1E02F5AAD83}"/>
              </a:ext>
            </a:extLst>
          </p:cNvPr>
          <p:cNvSpPr>
            <a:spLocks noGrp="1" noChangeArrowheads="1"/>
          </p:cNvSpPr>
          <p:nvPr>
            <p:ph type="sldNum" sz="quarter" idx="10"/>
          </p:nvPr>
        </p:nvSpPr>
        <p:spPr>
          <a:ln/>
        </p:spPr>
        <p:txBody>
          <a:bodyPr/>
          <a:lstStyle>
            <a:lvl1pPr>
              <a:defRPr/>
            </a:lvl1pPr>
          </a:lstStyle>
          <a:p>
            <a:fld id="{FCB84416-FEB9-41A1-9D63-6765781C86D2}" type="slidenum">
              <a:rPr lang="en-US" altLang="en-US"/>
              <a:pPr/>
              <a:t>‹#›</a:t>
            </a:fld>
            <a:endParaRPr lang="en-US" altLang="en-US"/>
          </a:p>
        </p:txBody>
      </p:sp>
    </p:spTree>
    <p:extLst>
      <p:ext uri="{BB962C8B-B14F-4D97-AF65-F5344CB8AC3E}">
        <p14:creationId xmlns:p14="http://schemas.microsoft.com/office/powerpoint/2010/main" val="179285150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2360088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620729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300472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263281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34070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012028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82280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92414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931615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27382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a:extLst>
              <a:ext uri="{FF2B5EF4-FFF2-40B4-BE49-F238E27FC236}">
                <a16:creationId xmlns:a16="http://schemas.microsoft.com/office/drawing/2014/main" id="{41138EC2-1586-4C74-B83E-E938713D7516}"/>
              </a:ext>
            </a:extLst>
          </p:cNvPr>
          <p:cNvSpPr>
            <a:spLocks noGrp="1" noChangeArrowheads="1"/>
          </p:cNvSpPr>
          <p:nvPr>
            <p:ph type="sldNum" sz="quarter" idx="10"/>
          </p:nvPr>
        </p:nvSpPr>
        <p:spPr>
          <a:ln/>
        </p:spPr>
        <p:txBody>
          <a:bodyPr/>
          <a:lstStyle>
            <a:lvl1pPr>
              <a:defRPr/>
            </a:lvl1pPr>
          </a:lstStyle>
          <a:p>
            <a:fld id="{F78B4D30-4F27-4100-80FA-2A75E79EAEEF}" type="slidenum">
              <a:rPr lang="en-US" altLang="en-US"/>
              <a:pPr/>
              <a:t>‹#›</a:t>
            </a:fld>
            <a:endParaRPr lang="en-US" altLang="en-US"/>
          </a:p>
        </p:txBody>
      </p:sp>
    </p:spTree>
    <p:extLst>
      <p:ext uri="{BB962C8B-B14F-4D97-AF65-F5344CB8AC3E}">
        <p14:creationId xmlns:p14="http://schemas.microsoft.com/office/powerpoint/2010/main" val="134009858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76846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953715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353971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28718774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22036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49F81-772C-4D9C-A628-A06FD1D20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1A4268-AE9C-43E4-9AF5-5446955F10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C23EEC-2879-42DC-B3D3-1CB808E221AB}"/>
              </a:ext>
            </a:extLst>
          </p:cNvPr>
          <p:cNvSpPr>
            <a:spLocks noGrp="1"/>
          </p:cNvSpPr>
          <p:nvPr>
            <p:ph type="dt" sz="half" idx="10"/>
          </p:nvPr>
        </p:nvSpPr>
        <p:spPr/>
        <p:txBody>
          <a:bodyPr/>
          <a:lstStyle/>
          <a:p>
            <a:fld id="{D6EDC403-E906-43D7-975F-69F67B30EB54}" type="datetimeFigureOut">
              <a:rPr lang="en-US" smtClean="0"/>
              <a:t>3/19/2020</a:t>
            </a:fld>
            <a:endParaRPr lang="en-US"/>
          </a:p>
        </p:txBody>
      </p:sp>
      <p:sp>
        <p:nvSpPr>
          <p:cNvPr id="5" name="Footer Placeholder 4">
            <a:extLst>
              <a:ext uri="{FF2B5EF4-FFF2-40B4-BE49-F238E27FC236}">
                <a16:creationId xmlns:a16="http://schemas.microsoft.com/office/drawing/2014/main" id="{9BBFDC23-A0D1-400C-871C-73DB6C948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4EFD0-71D3-457E-9254-44CCCED0DF55}"/>
              </a:ext>
            </a:extLst>
          </p:cNvPr>
          <p:cNvSpPr>
            <a:spLocks noGrp="1"/>
          </p:cNvSpPr>
          <p:nvPr>
            <p:ph type="sldNum" sz="quarter" idx="12"/>
          </p:nvPr>
        </p:nvSpPr>
        <p:spPr/>
        <p:txBody>
          <a:bodyPr/>
          <a:lstStyle/>
          <a:p>
            <a:fld id="{71A14D94-EA6D-4964-92BE-3D7D358FD7CC}" type="slidenum">
              <a:rPr lang="en-US" altLang="en-US" smtClean="0"/>
              <a:pPr/>
              <a:t>‹#›</a:t>
            </a:fld>
            <a:endParaRPr lang="en-US" altLang="en-US"/>
          </a:p>
        </p:txBody>
      </p:sp>
    </p:spTree>
    <p:extLst>
      <p:ext uri="{BB962C8B-B14F-4D97-AF65-F5344CB8AC3E}">
        <p14:creationId xmlns:p14="http://schemas.microsoft.com/office/powerpoint/2010/main" val="40146257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3389510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206683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17895116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3626561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295400"/>
            <a:ext cx="8763000" cy="47244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4">
            <a:extLst>
              <a:ext uri="{FF2B5EF4-FFF2-40B4-BE49-F238E27FC236}">
                <a16:creationId xmlns:a16="http://schemas.microsoft.com/office/drawing/2014/main" id="{6054DF30-0452-4113-A757-E9F0C8341DBA}"/>
              </a:ext>
            </a:extLst>
          </p:cNvPr>
          <p:cNvSpPr>
            <a:spLocks noGrp="1" noChangeArrowheads="1"/>
          </p:cNvSpPr>
          <p:nvPr>
            <p:ph type="sldNum" sz="quarter" idx="10"/>
          </p:nvPr>
        </p:nvSpPr>
        <p:spPr>
          <a:ln/>
        </p:spPr>
        <p:txBody>
          <a:bodyPr/>
          <a:lstStyle>
            <a:lvl1pPr>
              <a:defRPr/>
            </a:lvl1pPr>
          </a:lstStyle>
          <a:p>
            <a:fld id="{71A14D94-EA6D-4964-92BE-3D7D358FD7CC}" type="slidenum">
              <a:rPr lang="en-US" altLang="en-US"/>
              <a:pPr/>
              <a:t>‹#›</a:t>
            </a:fld>
            <a:endParaRPr lang="en-US" altLang="en-US"/>
          </a:p>
        </p:txBody>
      </p:sp>
    </p:spTree>
    <p:extLst>
      <p:ext uri="{BB962C8B-B14F-4D97-AF65-F5344CB8AC3E}">
        <p14:creationId xmlns:p14="http://schemas.microsoft.com/office/powerpoint/2010/main" val="263899273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extLst>
      <p:ext uri="{BB962C8B-B14F-4D97-AF65-F5344CB8AC3E}">
        <p14:creationId xmlns:p14="http://schemas.microsoft.com/office/powerpoint/2010/main" val="4576542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Chapter Slide - Screen Only">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587575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6342596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Office of Disaster Assistance</a:t>
            </a:r>
            <a:endParaRPr lang="en-US" dirty="0"/>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9211789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417815" y="6194307"/>
            <a:ext cx="1795815" cy="365125"/>
          </a:xfrm>
        </p:spPr>
        <p:txBody>
          <a:bodyPr/>
          <a:lstStyle/>
          <a:p>
            <a:endParaRPr lang="en-US" dirty="0"/>
          </a:p>
        </p:txBody>
      </p:sp>
      <p:sp>
        <p:nvSpPr>
          <p:cNvPr id="9" name="Footer Placeholder 5"/>
          <p:cNvSpPr>
            <a:spLocks noGrp="1"/>
          </p:cNvSpPr>
          <p:nvPr>
            <p:ph type="ftr" sz="quarter" idx="11"/>
          </p:nvPr>
        </p:nvSpPr>
        <p:spPr>
          <a:xfrm>
            <a:off x="3028950" y="6194307"/>
            <a:ext cx="3086100" cy="365125"/>
          </a:xfrm>
        </p:spPr>
        <p:txBody>
          <a:bodyPr/>
          <a:lstStyle/>
          <a:p>
            <a:r>
              <a:rPr lang="en-US"/>
              <a:t>Office of Disaster Assistance</a:t>
            </a:r>
            <a:endParaRPr lang="en-US" dirty="0"/>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dirty="0"/>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201683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68824"/>
            <a:ext cx="38862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11062412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a:t>Office of Disaster Assistance</a:t>
            </a:r>
            <a:endParaRPr lang="en-US" dirty="0"/>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7421174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Office of Disaster Assistance</a:t>
            </a:r>
            <a:endParaRPr lang="en-US" dirty="0"/>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41688153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a:t>Office of Disaster Assistance</a:t>
            </a:r>
            <a:endParaRPr lang="en-US" dirty="0"/>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dirty="0"/>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30614466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51474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4">
            <a:extLst>
              <a:ext uri="{FF2B5EF4-FFF2-40B4-BE49-F238E27FC236}">
                <a16:creationId xmlns:a16="http://schemas.microsoft.com/office/drawing/2014/main" id="{A8239BF8-7B4C-4EC8-ABB5-6D5D69D0E4B5}"/>
              </a:ext>
            </a:extLst>
          </p:cNvPr>
          <p:cNvSpPr>
            <a:spLocks noGrp="1" noChangeArrowheads="1"/>
          </p:cNvSpPr>
          <p:nvPr>
            <p:ph type="sldNum" sz="quarter" idx="10"/>
          </p:nvPr>
        </p:nvSpPr>
        <p:spPr>
          <a:ln/>
        </p:spPr>
        <p:txBody>
          <a:bodyPr/>
          <a:lstStyle>
            <a:lvl1pPr>
              <a:defRPr/>
            </a:lvl1pPr>
          </a:lstStyle>
          <a:p>
            <a:fld id="{F1FA64EC-2E7B-4E69-9AB3-679116107C23}" type="slidenum">
              <a:rPr lang="en-US" altLang="en-US"/>
              <a:pPr/>
              <a:t>‹#›</a:t>
            </a:fld>
            <a:endParaRPr lang="en-US" altLang="en-US"/>
          </a:p>
        </p:txBody>
      </p:sp>
    </p:spTree>
    <p:extLst>
      <p:ext uri="{BB962C8B-B14F-4D97-AF65-F5344CB8AC3E}">
        <p14:creationId xmlns:p14="http://schemas.microsoft.com/office/powerpoint/2010/main" val="347544488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Office of Disaster Assistance</a:t>
            </a:r>
            <a:endParaRPr lang="en-US" dirty="0"/>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dirty="0"/>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endParaRPr lang="en-US" dirty="0"/>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Edit Master text styles</a:t>
            </a:r>
          </a:p>
        </p:txBody>
      </p:sp>
    </p:spTree>
    <p:extLst>
      <p:ext uri="{BB962C8B-B14F-4D97-AF65-F5344CB8AC3E}">
        <p14:creationId xmlns:p14="http://schemas.microsoft.com/office/powerpoint/2010/main" val="4043041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71303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10400" cy="914400"/>
          </a:xfrm>
        </p:spPr>
        <p:txBody>
          <a:bodyPr/>
          <a:lstStyle/>
          <a:p>
            <a:r>
              <a:rPr lang="en-US"/>
              <a:t>Click to edit Master title style</a:t>
            </a:r>
          </a:p>
        </p:txBody>
      </p:sp>
      <p:sp>
        <p:nvSpPr>
          <p:cNvPr id="3" name="Text Placeholder 2"/>
          <p:cNvSpPr>
            <a:spLocks noGrp="1"/>
          </p:cNvSpPr>
          <p:nvPr>
            <p:ph type="body" sz="half" idx="1"/>
          </p:nvPr>
        </p:nvSpPr>
        <p:spPr>
          <a:xfrm>
            <a:off x="22098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0304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1371600"/>
            <a:ext cx="3048000" cy="47244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46790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C9FF2-9A9D-4E90-915A-AA7CDB5CBDB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68A6-A38A-479B-A67A-390C9FF6800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A7FC0A-8026-447C-B661-B3D51244DB8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78736A35-87DD-4DEA-9CBF-953D965E18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2C875-2D76-4D57-ABBE-D66C26E85384}"/>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23837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B2F39-F0FC-42BE-B424-2584411F2F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BDE130-4014-4768-A480-593F96036B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2C63AD-EE38-406D-A36D-6FC3366A709C}"/>
              </a:ext>
            </a:extLst>
          </p:cNvPr>
          <p:cNvSpPr>
            <a:spLocks noGrp="1"/>
          </p:cNvSpPr>
          <p:nvPr>
            <p:ph type="dt" sz="half" idx="10"/>
          </p:nvPr>
        </p:nvSpPr>
        <p:spPr/>
        <p:txBody>
          <a:body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2D9DA74-F3B8-450E-9D58-BF430D9853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0B6B80-2571-4649-899B-D060FB49B41F}"/>
              </a:ext>
            </a:extLst>
          </p:cNvPr>
          <p:cNvSpPr>
            <a:spLocks noGrp="1"/>
          </p:cNvSpPr>
          <p:nvPr>
            <p:ph type="sldNum" sz="quarter" idx="12"/>
          </p:nvPr>
        </p:nvSpPr>
        <p:spPr/>
        <p:txBody>
          <a:bodyPr/>
          <a:lstStyle/>
          <a:p>
            <a:fld id="{79F616F5-A7D9-48D2-842A-0EA191E495E5}" type="slidenum">
              <a:rPr lang="en-US" smtClean="0"/>
              <a:t>‹#›</a:t>
            </a:fld>
            <a:endParaRPr lang="en-US"/>
          </a:p>
        </p:txBody>
      </p:sp>
    </p:spTree>
    <p:extLst>
      <p:ext uri="{BB962C8B-B14F-4D97-AF65-F5344CB8AC3E}">
        <p14:creationId xmlns:p14="http://schemas.microsoft.com/office/powerpoint/2010/main" val="1522471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9" descr="&#10;SBA_bg.jpg                                                     000C8D08Macintosh HD                   C4E0376D:">
            <a:extLst>
              <a:ext uri="{FF2B5EF4-FFF2-40B4-BE49-F238E27FC236}">
                <a16:creationId xmlns:a16="http://schemas.microsoft.com/office/drawing/2014/main" id="{03F2B586-FCB5-405D-98E3-69D7B948A0C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5555"/>
          <a:stretch>
            <a:fillRect/>
          </a:stretch>
        </p:blipFill>
        <p:spPr bwMode="auto">
          <a:xfrm>
            <a:off x="0" y="1295400"/>
            <a:ext cx="9144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7">
            <a:extLst>
              <a:ext uri="{FF2B5EF4-FFF2-40B4-BE49-F238E27FC236}">
                <a16:creationId xmlns:a16="http://schemas.microsoft.com/office/drawing/2014/main" id="{F15F87D5-265C-446E-906B-71D9CC4A5F56}"/>
              </a:ext>
            </a:extLst>
          </p:cNvPr>
          <p:cNvSpPr>
            <a:spLocks noChangeArrowheads="1"/>
          </p:cNvSpPr>
          <p:nvPr/>
        </p:nvSpPr>
        <p:spPr bwMode="auto">
          <a:xfrm>
            <a:off x="0" y="0"/>
            <a:ext cx="9144000" cy="914400"/>
          </a:xfrm>
          <a:prstGeom prst="rect">
            <a:avLst/>
          </a:prstGeom>
          <a:solidFill>
            <a:srgbClr val="2BA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latin typeface="Arial Narrow" pitchFamily="34" charset="0"/>
            </a:endParaRPr>
          </a:p>
        </p:txBody>
      </p:sp>
      <p:sp>
        <p:nvSpPr>
          <p:cNvPr id="1028" name="Rectangle 28">
            <a:extLst>
              <a:ext uri="{FF2B5EF4-FFF2-40B4-BE49-F238E27FC236}">
                <a16:creationId xmlns:a16="http://schemas.microsoft.com/office/drawing/2014/main" id="{1D5884FE-BE7D-428F-B09B-B8D866D9CE48}"/>
              </a:ext>
            </a:extLst>
          </p:cNvPr>
          <p:cNvSpPr>
            <a:spLocks noChangeArrowheads="1"/>
          </p:cNvSpPr>
          <p:nvPr/>
        </p:nvSpPr>
        <p:spPr bwMode="auto">
          <a:xfrm>
            <a:off x="0" y="6324600"/>
            <a:ext cx="9144000" cy="5334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
        <p:nvSpPr>
          <p:cNvPr id="1029" name="Rectangle 2">
            <a:extLst>
              <a:ext uri="{FF2B5EF4-FFF2-40B4-BE49-F238E27FC236}">
                <a16:creationId xmlns:a16="http://schemas.microsoft.com/office/drawing/2014/main" id="{50B28F48-728E-485D-8EAB-B0971B660E36}"/>
              </a:ext>
            </a:extLst>
          </p:cNvPr>
          <p:cNvSpPr>
            <a:spLocks noGrp="1" noChangeArrowheads="1"/>
          </p:cNvSpPr>
          <p:nvPr>
            <p:ph type="title"/>
          </p:nvPr>
        </p:nvSpPr>
        <p:spPr bwMode="auto">
          <a:xfrm>
            <a:off x="381000" y="190500"/>
            <a:ext cx="830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en-US" altLang="en-US"/>
              <a:t>Click to edit Master title style</a:t>
            </a:r>
          </a:p>
        </p:txBody>
      </p:sp>
      <p:sp>
        <p:nvSpPr>
          <p:cNvPr id="1048" name="Rectangle 24">
            <a:extLst>
              <a:ext uri="{FF2B5EF4-FFF2-40B4-BE49-F238E27FC236}">
                <a16:creationId xmlns:a16="http://schemas.microsoft.com/office/drawing/2014/main" id="{ECC58143-73F8-421D-AC80-FAE3D52E7E65}"/>
              </a:ext>
            </a:extLst>
          </p:cNvPr>
          <p:cNvSpPr>
            <a:spLocks noGrp="1" noChangeArrowheads="1"/>
          </p:cNvSpPr>
          <p:nvPr>
            <p:ph type="sldNum" sz="quarter" idx="4"/>
          </p:nvPr>
        </p:nvSpPr>
        <p:spPr bwMode="auto">
          <a:xfrm>
            <a:off x="0" y="6324600"/>
            <a:ext cx="533400" cy="533400"/>
          </a:xfrm>
          <a:prstGeom prst="rect">
            <a:avLst/>
          </a:prstGeom>
          <a:solidFill>
            <a:srgbClr val="727176"/>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0" hangingPunct="0">
              <a:defRPr sz="1600">
                <a:solidFill>
                  <a:schemeClr val="bg1"/>
                </a:solidFill>
                <a:latin typeface="Arial Narrow" panose="020B0606020202030204" pitchFamily="34" charset="0"/>
              </a:defRPr>
            </a:lvl1pPr>
          </a:lstStyle>
          <a:p>
            <a:fld id="{5B487535-6771-4C89-94E6-86335C677870}" type="slidenum">
              <a:rPr lang="en-US" altLang="en-US"/>
              <a:pPr/>
              <a:t>‹#›</a:t>
            </a:fld>
            <a:endParaRPr lang="en-US" altLang="en-US"/>
          </a:p>
        </p:txBody>
      </p:sp>
      <p:sp>
        <p:nvSpPr>
          <p:cNvPr id="1031" name="Rectangle 39">
            <a:extLst>
              <a:ext uri="{FF2B5EF4-FFF2-40B4-BE49-F238E27FC236}">
                <a16:creationId xmlns:a16="http://schemas.microsoft.com/office/drawing/2014/main" id="{59533BB0-3613-446E-8D5C-2D4F668D1376}"/>
              </a:ext>
            </a:extLst>
          </p:cNvPr>
          <p:cNvSpPr>
            <a:spLocks noChangeArrowheads="1"/>
          </p:cNvSpPr>
          <p:nvPr/>
        </p:nvSpPr>
        <p:spPr bwMode="auto">
          <a:xfrm>
            <a:off x="0" y="0"/>
            <a:ext cx="9144000" cy="152400"/>
          </a:xfrm>
          <a:prstGeom prst="rect">
            <a:avLst/>
          </a:prstGeom>
          <a:solidFill>
            <a:srgbClr val="17627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000">
                <a:solidFill>
                  <a:srgbClr val="545555"/>
                </a:solidFill>
                <a:latin typeface="Arial" charset="0"/>
                <a:ea typeface="ＭＳ Ｐゴシック" pitchFamily="34" charset="-128"/>
              </a:defRPr>
            </a:lvl1pPr>
            <a:lvl2pPr marL="742950" indent="-285750" eaLnBrk="0" hangingPunct="0">
              <a:defRPr sz="2000">
                <a:solidFill>
                  <a:srgbClr val="545555"/>
                </a:solidFill>
                <a:latin typeface="Arial" charset="0"/>
                <a:ea typeface="ＭＳ Ｐゴシック" pitchFamily="34" charset="-128"/>
              </a:defRPr>
            </a:lvl2pPr>
            <a:lvl3pPr marL="1143000" indent="-228600" eaLnBrk="0" hangingPunct="0">
              <a:defRPr sz="2000">
                <a:solidFill>
                  <a:srgbClr val="545555"/>
                </a:solidFill>
                <a:latin typeface="Arial" charset="0"/>
                <a:ea typeface="ＭＳ Ｐゴシック" pitchFamily="34" charset="-128"/>
              </a:defRPr>
            </a:lvl3pPr>
            <a:lvl4pPr marL="1600200" indent="-228600" eaLnBrk="0" hangingPunct="0">
              <a:defRPr sz="2000">
                <a:solidFill>
                  <a:srgbClr val="545555"/>
                </a:solidFill>
                <a:latin typeface="Arial" charset="0"/>
                <a:ea typeface="ＭＳ Ｐゴシック" pitchFamily="34" charset="-128"/>
              </a:defRPr>
            </a:lvl4pPr>
            <a:lvl5pPr marL="2057400" indent="-228600" eaLnBrk="0" hangingPunct="0">
              <a:defRPr sz="2000">
                <a:solidFill>
                  <a:srgbClr val="545555"/>
                </a:solidFill>
                <a:latin typeface="Arial" charset="0"/>
                <a:ea typeface="ＭＳ Ｐゴシック" pitchFamily="34" charset="-128"/>
              </a:defRPr>
            </a:lvl5pPr>
            <a:lvl6pPr marL="2514600" indent="-228600" eaLnBrk="0" fontAlgn="base" hangingPunct="0">
              <a:spcBef>
                <a:spcPct val="0"/>
              </a:spcBef>
              <a:spcAft>
                <a:spcPct val="0"/>
              </a:spcAft>
              <a:defRPr sz="2000">
                <a:solidFill>
                  <a:srgbClr val="545555"/>
                </a:solidFill>
                <a:latin typeface="Arial" charset="0"/>
                <a:ea typeface="ＭＳ Ｐゴシック" pitchFamily="34" charset="-128"/>
              </a:defRPr>
            </a:lvl6pPr>
            <a:lvl7pPr marL="2971800" indent="-228600" eaLnBrk="0" fontAlgn="base" hangingPunct="0">
              <a:spcBef>
                <a:spcPct val="0"/>
              </a:spcBef>
              <a:spcAft>
                <a:spcPct val="0"/>
              </a:spcAft>
              <a:defRPr sz="2000">
                <a:solidFill>
                  <a:srgbClr val="545555"/>
                </a:solidFill>
                <a:latin typeface="Arial" charset="0"/>
                <a:ea typeface="ＭＳ Ｐゴシック" pitchFamily="34" charset="-128"/>
              </a:defRPr>
            </a:lvl7pPr>
            <a:lvl8pPr marL="3429000" indent="-228600" eaLnBrk="0" fontAlgn="base" hangingPunct="0">
              <a:spcBef>
                <a:spcPct val="0"/>
              </a:spcBef>
              <a:spcAft>
                <a:spcPct val="0"/>
              </a:spcAft>
              <a:defRPr sz="2000">
                <a:solidFill>
                  <a:srgbClr val="545555"/>
                </a:solidFill>
                <a:latin typeface="Arial" charset="0"/>
                <a:ea typeface="ＭＳ Ｐゴシック" pitchFamily="34" charset="-128"/>
              </a:defRPr>
            </a:lvl8pPr>
            <a:lvl9pPr marL="3886200" indent="-228600" eaLnBrk="0" fontAlgn="base" hangingPunct="0">
              <a:spcBef>
                <a:spcPct val="0"/>
              </a:spcBef>
              <a:spcAft>
                <a:spcPct val="0"/>
              </a:spcAft>
              <a:defRPr sz="2000">
                <a:solidFill>
                  <a:srgbClr val="545555"/>
                </a:solidFill>
                <a:latin typeface="Arial" charset="0"/>
                <a:ea typeface="ＭＳ Ｐゴシック" pitchFamily="34" charset="-128"/>
              </a:defRPr>
            </a:lvl9pPr>
          </a:lstStyle>
          <a:p>
            <a:pPr algn="ctr" eaLnBrk="1" hangingPunct="1">
              <a:defRPr/>
            </a:pPr>
            <a:endParaRPr lang="en-US" altLang="en-US">
              <a:solidFill>
                <a:srgbClr val="F0BA20"/>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Lst>
  <p:transition/>
  <p:hf hdr="0" ftr="0" dt="0"/>
  <p:txStyles>
    <p:titleStyle>
      <a:lvl1pPr algn="l" rtl="0" eaLnBrk="0" fontAlgn="base" hangingPunct="0">
        <a:spcBef>
          <a:spcPct val="0"/>
        </a:spcBef>
        <a:spcAft>
          <a:spcPct val="0"/>
        </a:spcAft>
        <a:defRPr sz="3600">
          <a:solidFill>
            <a:srgbClr val="000000"/>
          </a:solidFill>
          <a:latin typeface="Arial Narrow"/>
          <a:ea typeface="+mj-ea"/>
          <a:cs typeface="ＭＳ Ｐゴシック"/>
        </a:defRPr>
      </a:lvl1pPr>
      <a:lvl2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2pPr>
      <a:lvl3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3pPr>
      <a:lvl4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4pPr>
      <a:lvl5pPr algn="l" rtl="0" eaLnBrk="0" fontAlgn="base" hangingPunct="0">
        <a:spcBef>
          <a:spcPct val="0"/>
        </a:spcBef>
        <a:spcAft>
          <a:spcPct val="0"/>
        </a:spcAft>
        <a:defRPr sz="3600">
          <a:solidFill>
            <a:srgbClr val="000000"/>
          </a:solidFill>
          <a:latin typeface="Arial Narrow" pitchFamily="34" charset="0"/>
          <a:ea typeface="ＭＳ Ｐゴシック" pitchFamily="96" charset="-128"/>
          <a:cs typeface="ＭＳ Ｐゴシック"/>
        </a:defRPr>
      </a:lvl5pPr>
      <a:lvl6pPr marL="457200" algn="l" rtl="0" fontAlgn="base">
        <a:spcBef>
          <a:spcPct val="0"/>
        </a:spcBef>
        <a:spcAft>
          <a:spcPct val="0"/>
        </a:spcAft>
        <a:defRPr sz="3600">
          <a:solidFill>
            <a:srgbClr val="000000"/>
          </a:solidFill>
          <a:latin typeface="Arial" charset="0"/>
          <a:ea typeface="ＭＳ Ｐゴシック" pitchFamily="96" charset="-128"/>
        </a:defRPr>
      </a:lvl6pPr>
      <a:lvl7pPr marL="914400" algn="l" rtl="0" fontAlgn="base">
        <a:spcBef>
          <a:spcPct val="0"/>
        </a:spcBef>
        <a:spcAft>
          <a:spcPct val="0"/>
        </a:spcAft>
        <a:defRPr sz="3600">
          <a:solidFill>
            <a:srgbClr val="000000"/>
          </a:solidFill>
          <a:latin typeface="Arial" charset="0"/>
          <a:ea typeface="ＭＳ Ｐゴシック" pitchFamily="96" charset="-128"/>
        </a:defRPr>
      </a:lvl7pPr>
      <a:lvl8pPr marL="1371600" algn="l" rtl="0" fontAlgn="base">
        <a:spcBef>
          <a:spcPct val="0"/>
        </a:spcBef>
        <a:spcAft>
          <a:spcPct val="0"/>
        </a:spcAft>
        <a:defRPr sz="3600">
          <a:solidFill>
            <a:srgbClr val="000000"/>
          </a:solidFill>
          <a:latin typeface="Arial" charset="0"/>
          <a:ea typeface="ＭＳ Ｐゴシック" pitchFamily="96" charset="-128"/>
        </a:defRPr>
      </a:lvl8pPr>
      <a:lvl9pPr marL="1828800" algn="l" rtl="0" fontAlgn="base">
        <a:spcBef>
          <a:spcPct val="0"/>
        </a:spcBef>
        <a:spcAft>
          <a:spcPct val="0"/>
        </a:spcAft>
        <a:defRPr sz="3600">
          <a:solidFill>
            <a:srgbClr val="000000"/>
          </a:solidFill>
          <a:latin typeface="Arial" charset="0"/>
          <a:ea typeface="ＭＳ Ｐゴシック" pitchFamily="96" charset="-128"/>
        </a:defRPr>
      </a:lvl9pPr>
    </p:titleStyle>
    <p:bodyStyle>
      <a:lvl1pPr marL="225425" indent="-225425" algn="l" rtl="0" eaLnBrk="0" fontAlgn="base" hangingPunct="0">
        <a:spcBef>
          <a:spcPct val="20000"/>
        </a:spcBef>
        <a:spcAft>
          <a:spcPct val="35000"/>
        </a:spcAft>
        <a:buClr>
          <a:srgbClr val="2BAFD0"/>
        </a:buClr>
        <a:buFont typeface="Wingdings" panose="05000000000000000000" pitchFamily="2" charset="2"/>
        <a:buChar char="§"/>
        <a:defRPr sz="2800">
          <a:solidFill>
            <a:srgbClr val="166276"/>
          </a:solidFill>
          <a:latin typeface="Arial Narrow"/>
          <a:ea typeface="+mn-ea"/>
          <a:cs typeface="ＭＳ Ｐゴシック"/>
        </a:defRPr>
      </a:lvl1pPr>
      <a:lvl2pPr marL="627063" indent="-169863" algn="l" rtl="0" eaLnBrk="0" fontAlgn="base" hangingPunct="0">
        <a:spcBef>
          <a:spcPct val="20000"/>
        </a:spcBef>
        <a:spcAft>
          <a:spcPct val="35000"/>
        </a:spcAft>
        <a:buClr>
          <a:srgbClr val="2BAFD0"/>
        </a:buClr>
        <a:buFont typeface="Wingdings" panose="05000000000000000000" pitchFamily="2" charset="2"/>
        <a:buChar char="§"/>
        <a:defRPr sz="2000">
          <a:solidFill>
            <a:srgbClr val="727176"/>
          </a:solidFill>
          <a:latin typeface="Arial Narrow"/>
          <a:ea typeface="+mn-ea"/>
          <a:cs typeface="ＭＳ Ｐゴシック"/>
        </a:defRPr>
      </a:lvl2pPr>
      <a:lvl3pPr marL="1025525" indent="-169863" algn="l" rtl="0" eaLnBrk="0" fontAlgn="base" hangingPunct="0">
        <a:spcBef>
          <a:spcPct val="20000"/>
        </a:spcBef>
        <a:spcAft>
          <a:spcPct val="35000"/>
        </a:spcAft>
        <a:buClr>
          <a:srgbClr val="2BAFD0"/>
        </a:buClr>
        <a:buFont typeface="Wingdings" panose="05000000000000000000" pitchFamily="2" charset="2"/>
        <a:buChar char="§"/>
        <a:defRPr sz="2400">
          <a:solidFill>
            <a:srgbClr val="2BAFD0"/>
          </a:solidFill>
          <a:latin typeface="Arial Narrow"/>
          <a:ea typeface="+mn-ea"/>
          <a:cs typeface="ＭＳ Ｐゴシック"/>
        </a:defRPr>
      </a:lvl3pPr>
      <a:lvl4pPr marL="1316038" indent="-176213" algn="l" rtl="0" eaLnBrk="0" fontAlgn="base" hangingPunct="0">
        <a:spcBef>
          <a:spcPct val="20000"/>
        </a:spcBef>
        <a:spcAft>
          <a:spcPct val="35000"/>
        </a:spcAft>
        <a:buClr>
          <a:srgbClr val="2BAFD0"/>
        </a:buClr>
        <a:buFont typeface="Wingdings" panose="05000000000000000000" pitchFamily="2" charset="2"/>
        <a:buChar char="§"/>
        <a:defRPr sz="1600">
          <a:solidFill>
            <a:srgbClr val="176276"/>
          </a:solidFill>
          <a:latin typeface="Arial Narrow"/>
          <a:ea typeface="+mn-ea"/>
          <a:cs typeface="ＭＳ Ｐゴシック"/>
        </a:defRPr>
      </a:lvl4pPr>
      <a:lvl5pPr marL="1654175" indent="-111125" algn="l" rtl="0" eaLnBrk="0" fontAlgn="base" hangingPunct="0">
        <a:spcBef>
          <a:spcPct val="20000"/>
        </a:spcBef>
        <a:spcAft>
          <a:spcPct val="35000"/>
        </a:spcAft>
        <a:buClr>
          <a:srgbClr val="2BAFD0"/>
        </a:buClr>
        <a:buFont typeface="Wingdings" panose="05000000000000000000" pitchFamily="2" charset="2"/>
        <a:buChar char="§"/>
        <a:defRPr sz="1600">
          <a:solidFill>
            <a:srgbClr val="747474"/>
          </a:solidFill>
          <a:latin typeface="Arial Narrow"/>
          <a:ea typeface="+mn-ea"/>
          <a:cs typeface="ＭＳ Ｐゴシック"/>
        </a:defRPr>
      </a:lvl5pPr>
      <a:lvl6pPr marL="21113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6pPr>
      <a:lvl7pPr marL="25685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7pPr>
      <a:lvl8pPr marL="30257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8pPr>
      <a:lvl9pPr marL="3482975" indent="-111125" algn="l" rtl="0" fontAlgn="base">
        <a:spcBef>
          <a:spcPct val="20000"/>
        </a:spcBef>
        <a:spcAft>
          <a:spcPct val="35000"/>
        </a:spcAft>
        <a:buClr>
          <a:srgbClr val="2BAFD0"/>
        </a:buClr>
        <a:buFont typeface="Wingdings" pitchFamily="2" charset="2"/>
        <a:buChar char="§"/>
        <a:defRPr sz="1600">
          <a:solidFill>
            <a:srgbClr val="747474"/>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11ADF4-0932-4B75-9AB7-E3FBA949546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56B55E-FC6B-48A8-B42E-9F54932C92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B6894-D458-4CE4-8EF0-C56E03AB9D5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32719-BA03-4315-84EF-608B88E59956}" type="datetimeFigureOut">
              <a:rPr lang="en-US" smtClean="0"/>
              <a:t>3/19/2020</a:t>
            </a:fld>
            <a:endParaRPr lang="en-US"/>
          </a:p>
        </p:txBody>
      </p:sp>
      <p:sp>
        <p:nvSpPr>
          <p:cNvPr id="5" name="Footer Placeholder 4">
            <a:extLst>
              <a:ext uri="{FF2B5EF4-FFF2-40B4-BE49-F238E27FC236}">
                <a16:creationId xmlns:a16="http://schemas.microsoft.com/office/drawing/2014/main" id="{35DB90D0-D82F-4BF9-ACAF-8F150047A5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EA823-47F4-4C83-BAF5-042242C5196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616F5-A7D9-48D2-842A-0EA191E495E5}" type="slidenum">
              <a:rPr lang="en-US" smtClean="0"/>
              <a:t>‹#›</a:t>
            </a:fld>
            <a:endParaRPr lang="en-US"/>
          </a:p>
        </p:txBody>
      </p:sp>
    </p:spTree>
    <p:extLst>
      <p:ext uri="{BB962C8B-B14F-4D97-AF65-F5344CB8AC3E}">
        <p14:creationId xmlns:p14="http://schemas.microsoft.com/office/powerpoint/2010/main" val="170487485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056378507"/>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6" r:id="rId17"/>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r>
              <a:rPr lang="en-US"/>
              <a:t>Office of Disaster Assistance</a:t>
            </a:r>
            <a:endParaRPr lang="en-US" dirty="0"/>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endParaRPr lang="en-US" dirty="0"/>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32" name="Picture 31"/>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3917139311"/>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Lst>
  <p:hf hd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hyperlink" Target="https://disasterloan.sba.gov/ela"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hyperlink" Target="mailto:disastercustomerservice@sba.gov" TargetMode="External"/><Relationship Id="rId4" Type="http://schemas.openxmlformats.org/officeDocument/2006/relationships/hyperlink" Target="http://www.sba.g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sba.gov/local-assistance" TargetMode="External"/><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hyperlink" Target="https://gcc01.safelinks.protection.outlook.com/?url=https%3A%2F%2Fwww.law.cornell.edu%2Ftopn%2Finternal_revenue_code_of_1954&amp;data=02%7C01%7Cmary.cook%40sba.gov%7Cae637d33db54469abda008d7caae2a78%7C3c89fd8a7f684667aa1541ebf2208961%7C1%7C0%7C637200721697223683&amp;sdata=dGVRG9CIJrfihKU2Ogi4Y6eiWmDfbBxZAJsolb04Lxs%3D&amp;reserved=0" TargetMode="Externa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E6B33-3E09-40D6-BEC5-08DFF5CA9782}"/>
              </a:ext>
            </a:extLst>
          </p:cNvPr>
          <p:cNvSpPr>
            <a:spLocks noGrp="1"/>
          </p:cNvSpPr>
          <p:nvPr>
            <p:ph type="ctrTitle"/>
          </p:nvPr>
        </p:nvSpPr>
        <p:spPr>
          <a:xfrm>
            <a:off x="1104900" y="2286000"/>
            <a:ext cx="6934200" cy="3477875"/>
          </a:xfrm>
          <a:prstGeom prst="rect">
            <a:avLst/>
          </a:prstGeom>
          <a:noFill/>
        </p:spPr>
        <p:txBody>
          <a:bodyPr wrap="square" lIns="91440" tIns="45720" rIns="91440" bIns="45720">
            <a:spAutoFit/>
          </a:bodyPr>
          <a:lstStyle/>
          <a:p>
            <a:pPr algn="ctr">
              <a:lnSpc>
                <a:spcPct val="100000"/>
              </a:lnSpc>
            </a:pP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SBA Economic Injury Disaster Loans –</a:t>
            </a:r>
            <a:b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br>
            <a:b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br>
            <a:r>
              <a:rPr lang="en-US" sz="4400" b="1" spc="50" dirty="0">
                <a:ln w="9525" cmpd="sng">
                  <a:solidFill>
                    <a:schemeClr val="accent1"/>
                  </a:solidFill>
                  <a:prstDash val="solid"/>
                </a:ln>
                <a:solidFill>
                  <a:srgbClr val="70AD47">
                    <a:tint val="1000"/>
                  </a:srgbClr>
                </a:solidFill>
                <a:effectLst>
                  <a:glow rad="38100">
                    <a:schemeClr val="accent1">
                      <a:alpha val="40000"/>
                    </a:schemeClr>
                  </a:glow>
                </a:effectLst>
              </a:rPr>
              <a:t> </a:t>
            </a: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rPr>
              <a:t>Coronavirus Related Economic Disruptions</a:t>
            </a:r>
          </a:p>
        </p:txBody>
      </p:sp>
    </p:spTree>
    <p:extLst>
      <p:ext uri="{BB962C8B-B14F-4D97-AF65-F5344CB8AC3E}">
        <p14:creationId xmlns:p14="http://schemas.microsoft.com/office/powerpoint/2010/main" val="1502396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a:extLst>
              <a:ext uri="{FF2B5EF4-FFF2-40B4-BE49-F238E27FC236}">
                <a16:creationId xmlns:a16="http://schemas.microsoft.com/office/drawing/2014/main" id="{F7F857E3-B901-4714-8FCD-0CA0E7AAF4EC}"/>
              </a:ext>
            </a:extLst>
          </p:cNvPr>
          <p:cNvSpPr>
            <a:spLocks noGrp="1"/>
          </p:cNvSpPr>
          <p:nvPr>
            <p:ph idx="1"/>
          </p:nvPr>
        </p:nvSpPr>
        <p:spPr bwMode="auto">
          <a:xfrm>
            <a:off x="685800" y="2544762"/>
            <a:ext cx="7772400" cy="3832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lnSpc>
                <a:spcPct val="100000"/>
              </a:lnSpc>
              <a:spcBef>
                <a:spcPts val="0"/>
              </a:spcBef>
              <a:buFont typeface="Wingdings" panose="05000000000000000000" pitchFamily="2" charset="2"/>
              <a:buNone/>
            </a:pPr>
            <a:r>
              <a:rPr lang="en-US" altLang="en-US" sz="2400" b="1" dirty="0">
                <a:solidFill>
                  <a:srgbClr val="000000"/>
                </a:solidFill>
                <a:latin typeface="Source Sans Pro" panose="020B0503030403020204" pitchFamily="34" charset="0"/>
                <a:ea typeface="Source Sans Pro" panose="020B0503030403020204" pitchFamily="34" charset="0"/>
              </a:rPr>
              <a:t>What are the collateral requirements?</a:t>
            </a:r>
          </a:p>
          <a:p>
            <a:pPr marL="0" indent="0">
              <a:lnSpc>
                <a:spcPct val="100000"/>
              </a:lnSpc>
              <a:spcBef>
                <a:spcPts val="0"/>
              </a:spcBef>
              <a:buFont typeface="Wingdings" panose="05000000000000000000" pitchFamily="2" charset="2"/>
              <a:buNone/>
            </a:pPr>
            <a:endParaRPr lang="en-US" altLang="en-US" sz="2400" b="1" dirty="0">
              <a:solidFill>
                <a:srgbClr val="000000"/>
              </a:solidFill>
              <a:latin typeface="Source Sans Pro" panose="020B0503030403020204" pitchFamily="34" charset="0"/>
              <a:ea typeface="Source Sans Pro" panose="020B0503030403020204" pitchFamily="34" charset="0"/>
            </a:endParaRPr>
          </a:p>
          <a:p>
            <a:pPr marL="0" indent="0">
              <a:lnSpc>
                <a:spcPct val="100000"/>
              </a:lnSpc>
              <a:spcBef>
                <a:spcPts val="0"/>
              </a:spcBef>
              <a:buFont typeface="Wingdings" panose="05000000000000000000" pitchFamily="2" charset="2"/>
              <a:buNone/>
            </a:pPr>
            <a:endParaRPr lang="en-US" altLang="en-US" sz="1000" b="1" u="sng" dirty="0">
              <a:solidFill>
                <a:srgbClr val="000000"/>
              </a:solidFill>
              <a:latin typeface="Source Sans Pro" panose="020B0503030403020204" pitchFamily="34" charset="0"/>
              <a:ea typeface="Source Sans Pro" panose="020B0503030403020204" pitchFamily="34" charset="0"/>
            </a:endParaRPr>
          </a:p>
          <a:p>
            <a:pPr marL="228600" lvl="1" indent="-228600">
              <a:lnSpc>
                <a:spcPct val="100000"/>
              </a:lnSpc>
              <a:spcBef>
                <a:spcPts val="0"/>
              </a:spcBef>
              <a:buFontTx/>
              <a:buChar char="•"/>
            </a:pPr>
            <a:r>
              <a:rPr lang="en-US" altLang="en-US" sz="2400" dirty="0">
                <a:solidFill>
                  <a:srgbClr val="000000"/>
                </a:solidFill>
                <a:latin typeface="Source Sans Pro" panose="020B0503030403020204" pitchFamily="34" charset="0"/>
                <a:ea typeface="Source Sans Pro" panose="020B0503030403020204" pitchFamily="34" charset="0"/>
              </a:rPr>
              <a:t>Economic Injury Disaster Loans over $25,000 require collateral.</a:t>
            </a:r>
          </a:p>
          <a:p>
            <a:pPr marL="228600" lvl="1" indent="-228600">
              <a:lnSpc>
                <a:spcPct val="100000"/>
              </a:lnSpc>
              <a:spcBef>
                <a:spcPts val="0"/>
              </a:spcBef>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lnSpc>
                <a:spcPct val="100000"/>
              </a:lnSpc>
              <a:spcBef>
                <a:spcPts val="0"/>
              </a:spcBef>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takes real estate as collateral when it is available.</a:t>
            </a:r>
          </a:p>
          <a:p>
            <a:pPr marL="228600" lvl="1" indent="-228600">
              <a:lnSpc>
                <a:spcPct val="100000"/>
              </a:lnSpc>
              <a:spcBef>
                <a:spcPts val="0"/>
              </a:spcBef>
              <a:buFontTx/>
              <a:buChar char="•"/>
            </a:pPr>
            <a:endParaRPr lang="en-US" altLang="en-US" sz="2400" dirty="0">
              <a:solidFill>
                <a:srgbClr val="000000"/>
              </a:solidFill>
              <a:latin typeface="Source Sans Pro" panose="020B0503030403020204" pitchFamily="34" charset="0"/>
              <a:ea typeface="Source Sans Pro" panose="020B0503030403020204" pitchFamily="34" charset="0"/>
            </a:endParaRPr>
          </a:p>
          <a:p>
            <a:pPr marL="228600" lvl="1" indent="-228600">
              <a:lnSpc>
                <a:spcPct val="100000"/>
              </a:lnSpc>
              <a:spcBef>
                <a:spcPts val="0"/>
              </a:spcBef>
              <a:buFontTx/>
              <a:buChar char="•"/>
            </a:pPr>
            <a:r>
              <a:rPr lang="en-US" altLang="en-US" sz="2400" dirty="0">
                <a:solidFill>
                  <a:srgbClr val="000000"/>
                </a:solidFill>
                <a:latin typeface="Source Sans Pro" panose="020B0503030403020204" pitchFamily="34" charset="0"/>
                <a:ea typeface="Source Sans Pro" panose="020B0503030403020204" pitchFamily="34" charset="0"/>
              </a:rPr>
              <a:t>SBA will not decline a loan for lack of collateral, </a:t>
            </a:r>
            <a:br>
              <a:rPr lang="en-US" altLang="en-US" sz="2400" dirty="0">
                <a:solidFill>
                  <a:srgbClr val="000000"/>
                </a:solidFill>
                <a:latin typeface="Source Sans Pro" panose="020B0503030403020204" pitchFamily="34" charset="0"/>
                <a:ea typeface="Source Sans Pro" panose="020B0503030403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rPr>
              <a:t>but requires borrowers to pledge what is available.</a:t>
            </a:r>
          </a:p>
        </p:txBody>
      </p:sp>
      <p:sp>
        <p:nvSpPr>
          <p:cNvPr id="17413" name="Slide Number Placeholder 1">
            <a:extLst>
              <a:ext uri="{FF2B5EF4-FFF2-40B4-BE49-F238E27FC236}">
                <a16:creationId xmlns:a16="http://schemas.microsoft.com/office/drawing/2014/main" id="{8F6FD4C1-9733-4970-B4F9-5944412190DE}"/>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EC56C5CB-5CCC-4DC7-959D-376F353DFDE9}" type="slidenum">
              <a:rPr lang="en-US" altLang="en-US" sz="1600">
                <a:solidFill>
                  <a:schemeClr val="bg1"/>
                </a:solidFill>
                <a:latin typeface="Arial Narrow" panose="020B0606020202030204" pitchFamily="34" charset="0"/>
              </a:rPr>
              <a:pPr/>
              <a:t>10</a:t>
            </a:fld>
            <a:endParaRPr lang="en-US" altLang="en-US" sz="1600">
              <a:solidFill>
                <a:schemeClr val="bg1"/>
              </a:solidFill>
              <a:latin typeface="Arial Narrow" panose="020B0606020202030204" pitchFamily="34" charset="0"/>
            </a:endParaRPr>
          </a:p>
        </p:txBody>
      </p:sp>
      <p:pic>
        <p:nvPicPr>
          <p:cNvPr id="17412" name="Picture 5" descr="\\S2k3-dafoce-fp1\da2\VOL1\DATA\COMM\PHOTOS\For power points\mortgage-house-money_304 for MA 13813 ppt.jpg">
            <a:extLst>
              <a:ext uri="{FF2B5EF4-FFF2-40B4-BE49-F238E27FC236}">
                <a16:creationId xmlns:a16="http://schemas.microsoft.com/office/drawing/2014/main" id="{D02E3559-DDE1-48AF-A937-9185B8A4E27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988159" y="1195269"/>
            <a:ext cx="28162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a16="http://schemas.microsoft.com/office/drawing/2014/main" id="{2872D945-9DC8-4A69-AAA0-803FA83D8044}"/>
              </a:ext>
            </a:extLst>
          </p:cNvPr>
          <p:cNvSpPr>
            <a:spLocks noChangeArrowheads="1"/>
          </p:cNvSpPr>
          <p:nvPr/>
        </p:nvSpPr>
        <p:spPr bwMode="auto">
          <a:xfrm>
            <a:off x="819150" y="228600"/>
            <a:ext cx="8001000" cy="685800"/>
          </a:xfrm>
          <a:prstGeom prst="rect">
            <a:avLst/>
          </a:prstGeom>
          <a:noFill/>
          <a:ln w="9525">
            <a:noFill/>
            <a:miter lim="800000"/>
            <a:headEnd/>
            <a:tailEnd/>
          </a:ln>
        </p:spPr>
        <p:txBody>
          <a:bodyPr anchor="b"/>
          <a:lstStyle/>
          <a:p>
            <a:pPr>
              <a:defRPr/>
            </a:pPr>
            <a:r>
              <a:rPr lang="en-US" sz="3100" b="1" dirty="0">
                <a:solidFill>
                  <a:schemeClr val="tx1"/>
                </a:solidFill>
                <a:latin typeface="Source Sans Pro" panose="020B0503030403020204" pitchFamily="34" charset="0"/>
                <a:ea typeface="Source Sans Pro" panose="020B0503030403020204" pitchFamily="34" charset="0"/>
              </a:rPr>
              <a:t>Economic Injury Disaster Loan Terms</a:t>
            </a:r>
            <a:endParaRPr lang="en-US" sz="31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4C2DE9AC-8BEC-4EEE-9AAB-1049E7CEC4A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10</a:t>
            </a:fld>
            <a:endParaRPr lang="en-US" altLang="en-US" dirty="0"/>
          </a:p>
        </p:txBody>
      </p:sp>
    </p:spTree>
    <p:extLst>
      <p:ext uri="{BB962C8B-B14F-4D97-AF65-F5344CB8AC3E}">
        <p14:creationId xmlns:p14="http://schemas.microsoft.com/office/powerpoint/2010/main" val="90398390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304800" y="1228927"/>
            <a:ext cx="8305800" cy="685800"/>
          </a:xfrm>
          <a:prstGeom prst="rect">
            <a:avLst/>
          </a:prstGeom>
          <a:noFill/>
          <a:ln w="9525">
            <a:noFill/>
            <a:miter lim="800000"/>
            <a:headEnd/>
            <a:tailEnd/>
          </a:ln>
        </p:spPr>
        <p:txBody>
          <a:bodyPr anchor="b"/>
          <a:lstStyle/>
          <a:p>
            <a:pPr>
              <a:defRPr/>
            </a:pPr>
            <a:endParaRPr lang="en-US" sz="36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8" name="Slide Number Placeholder 1">
            <a:extLst>
              <a:ext uri="{FF2B5EF4-FFF2-40B4-BE49-F238E27FC236}">
                <a16:creationId xmlns:a16="http://schemas.microsoft.com/office/drawing/2014/main" id="{39A15219-EDCF-4601-A1CC-4AF3FAD689A9}"/>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36467DAD-243B-4254-87BB-F3B4B2A6B4A4}" type="slidenum">
              <a:rPr lang="en-US" altLang="en-US" sz="1600">
                <a:solidFill>
                  <a:schemeClr val="bg1"/>
                </a:solidFill>
                <a:latin typeface="Arial Narrow" panose="020B0606020202030204" pitchFamily="34" charset="0"/>
              </a:rPr>
              <a:pPr/>
              <a:t>11</a:t>
            </a:fld>
            <a:endParaRPr lang="en-US" altLang="en-US" sz="1600">
              <a:solidFill>
                <a:schemeClr val="bg1"/>
              </a:solidFill>
              <a:latin typeface="Arial Narrow" panose="020B0606020202030204" pitchFamily="34" charset="0"/>
            </a:endParaRPr>
          </a:p>
        </p:txBody>
      </p:sp>
      <p:sp>
        <p:nvSpPr>
          <p:cNvPr id="6" name="Rectangle 5">
            <a:extLst>
              <a:ext uri="{FF2B5EF4-FFF2-40B4-BE49-F238E27FC236}">
                <a16:creationId xmlns:a16="http://schemas.microsoft.com/office/drawing/2014/main" id="{BCD1F829-6E41-4A61-92A1-2C3FAF6BD1A9}"/>
              </a:ext>
            </a:extLst>
          </p:cNvPr>
          <p:cNvSpPr/>
          <p:nvPr/>
        </p:nvSpPr>
        <p:spPr>
          <a:xfrm>
            <a:off x="448003" y="1199714"/>
            <a:ext cx="5953054" cy="2123658"/>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kinds of small businesses can apply? </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Examples of eligible industries </a:t>
            </a:r>
            <a:r>
              <a:rPr lang="en-US" u="sng" dirty="0">
                <a:solidFill>
                  <a:schemeClr val="tx1"/>
                </a:solidFill>
                <a:latin typeface="Source Sans Pro" panose="020B0503030403020204" pitchFamily="34" charset="0"/>
                <a:ea typeface="Source Sans Pro" panose="020B0503030403020204" pitchFamily="34" charset="0"/>
              </a:rPr>
              <a:t>include but are not limited to the following</a:t>
            </a:r>
            <a:r>
              <a:rPr lang="en-US" dirty="0">
                <a:solidFill>
                  <a:schemeClr val="tx1"/>
                </a:solidFill>
                <a:latin typeface="Source Sans Pro" panose="020B0503030403020204" pitchFamily="34" charset="0"/>
                <a:ea typeface="Source Sans Pro" panose="020B0503030403020204" pitchFamily="34" charset="0"/>
              </a:rPr>
              <a:t>: hotels, recreational facilities, charter boats, manufactures, sports vendors, owners of rental property, restaurants, retailers, souvenir shops, travel agencies, and wholesalers.  </a:t>
            </a:r>
          </a:p>
        </p:txBody>
      </p:sp>
      <p:sp>
        <p:nvSpPr>
          <p:cNvPr id="18" name="Rectangle 2">
            <a:extLst>
              <a:ext uri="{FF2B5EF4-FFF2-40B4-BE49-F238E27FC236}">
                <a16:creationId xmlns:a16="http://schemas.microsoft.com/office/drawing/2014/main" id="{F4AC0300-9DA9-46DE-B51F-E98803CC73C9}"/>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19" name="Rectangle 18">
            <a:extLst>
              <a:ext uri="{FF2B5EF4-FFF2-40B4-BE49-F238E27FC236}">
                <a16:creationId xmlns:a16="http://schemas.microsoft.com/office/drawing/2014/main" id="{56450F14-E41B-4ACD-9ABF-9F3320FD3D23}"/>
              </a:ext>
            </a:extLst>
          </p:cNvPr>
          <p:cNvSpPr/>
          <p:nvPr/>
        </p:nvSpPr>
        <p:spPr>
          <a:xfrm>
            <a:off x="419100" y="3646244"/>
            <a:ext cx="6136985" cy="2431435"/>
          </a:xfrm>
          <a:prstGeom prst="rect">
            <a:avLst/>
          </a:prstGeom>
        </p:spPr>
        <p:txBody>
          <a:bodyPr wrap="square">
            <a:spAutoFit/>
          </a:bodyPr>
          <a:lstStyle/>
          <a:p>
            <a:r>
              <a:rPr lang="en-US" b="1" dirty="0">
                <a:solidFill>
                  <a:schemeClr val="tx1"/>
                </a:solidFill>
                <a:latin typeface="Source Sans Pro" panose="020B0503030403020204" pitchFamily="34" charset="0"/>
                <a:ea typeface="Source Sans Pro" panose="020B0503030403020204" pitchFamily="34" charset="0"/>
              </a:rPr>
              <a:t>What other criteria is involved?</a:t>
            </a:r>
          </a:p>
          <a:p>
            <a:endParaRPr lang="en-US" sz="1200" b="1" dirty="0">
              <a:solidFill>
                <a:schemeClr val="tx1"/>
              </a:solidFill>
              <a:latin typeface="Source Sans Pro" panose="020B0503030403020204" pitchFamily="34" charset="0"/>
              <a:ea typeface="Source Sans Pro" panose="020B0503030403020204" pitchFamily="34" charset="0"/>
            </a:endParaRPr>
          </a:p>
          <a:p>
            <a:r>
              <a:rPr lang="en-US" altLang="en-US" dirty="0">
                <a:solidFill>
                  <a:srgbClr val="000000"/>
                </a:solidFill>
                <a:latin typeface="Source Sans Pro" panose="020B0503030403020204" pitchFamily="34" charset="0"/>
                <a:ea typeface="Source Sans Pro" panose="020B0503030403020204" pitchFamily="34" charset="0"/>
              </a:rPr>
              <a:t>The applicant business </a:t>
            </a:r>
            <a:r>
              <a:rPr lang="en-US" altLang="en-US" u="sng" dirty="0">
                <a:solidFill>
                  <a:srgbClr val="000000"/>
                </a:solidFill>
                <a:latin typeface="Source Sans Pro" panose="020B0503030403020204" pitchFamily="34" charset="0"/>
                <a:ea typeface="Source Sans Pro" panose="020B0503030403020204" pitchFamily="34" charset="0"/>
              </a:rPr>
              <a:t>must</a:t>
            </a:r>
            <a:r>
              <a:rPr lang="en-US" altLang="en-US" dirty="0">
                <a:solidFill>
                  <a:srgbClr val="000000"/>
                </a:solidFill>
                <a:latin typeface="Source Sans Pro" panose="020B0503030403020204" pitchFamily="34" charset="0"/>
                <a:ea typeface="Source Sans Pro" panose="020B0503030403020204" pitchFamily="34" charset="0"/>
              </a:rPr>
              <a:t> have a </a:t>
            </a:r>
            <a:r>
              <a:rPr lang="en-US" altLang="en-US" u="sng" dirty="0">
                <a:solidFill>
                  <a:srgbClr val="000000"/>
                </a:solidFill>
                <a:latin typeface="Source Sans Pro" panose="020B0503030403020204" pitchFamily="34" charset="0"/>
                <a:ea typeface="Source Sans Pro" panose="020B0503030403020204" pitchFamily="34" charset="0"/>
              </a:rPr>
              <a:t>physical presence</a:t>
            </a:r>
            <a:r>
              <a:rPr lang="en-US" altLang="en-US" dirty="0">
                <a:solidFill>
                  <a:srgbClr val="000000"/>
                </a:solidFill>
                <a:latin typeface="Source Sans Pro" panose="020B0503030403020204" pitchFamily="34" charset="0"/>
                <a:ea typeface="Source Sans Pro" panose="020B0503030403020204" pitchFamily="34" charset="0"/>
              </a:rPr>
              <a:t> in the declared disaster area. An applicant’s economic presence alone in a declared area does </a:t>
            </a:r>
            <a:r>
              <a:rPr lang="en-US" altLang="en-US" u="sng" dirty="0">
                <a:solidFill>
                  <a:srgbClr val="000000"/>
                </a:solidFill>
                <a:latin typeface="Source Sans Pro" panose="020B0503030403020204" pitchFamily="34" charset="0"/>
                <a:ea typeface="Source Sans Pro" panose="020B0503030403020204" pitchFamily="34" charset="0"/>
              </a:rPr>
              <a:t>not </a:t>
            </a:r>
            <a:r>
              <a:rPr lang="en-US" altLang="en-US" dirty="0">
                <a:solidFill>
                  <a:srgbClr val="000000"/>
                </a:solidFill>
                <a:latin typeface="Source Sans Pro" panose="020B0503030403020204" pitchFamily="34" charset="0"/>
                <a:ea typeface="Source Sans Pro" panose="020B0503030403020204" pitchFamily="34" charset="0"/>
              </a:rPr>
              <a:t>meet this requirement. The physical presence must be tangible and significant.  Merely having a P.O. Box in the disaster area would </a:t>
            </a:r>
            <a:r>
              <a:rPr lang="en-US" altLang="en-US" u="sng" dirty="0">
                <a:solidFill>
                  <a:srgbClr val="000000"/>
                </a:solidFill>
                <a:latin typeface="Source Sans Pro" panose="020B0503030403020204" pitchFamily="34" charset="0"/>
                <a:ea typeface="Source Sans Pro" panose="020B0503030403020204" pitchFamily="34" charset="0"/>
              </a:rPr>
              <a:t>not</a:t>
            </a:r>
            <a:r>
              <a:rPr lang="en-US" altLang="en-US" dirty="0">
                <a:solidFill>
                  <a:srgbClr val="000000"/>
                </a:solidFill>
                <a:latin typeface="Source Sans Pro" panose="020B0503030403020204" pitchFamily="34" charset="0"/>
                <a:ea typeface="Source Sans Pro" panose="020B0503030403020204" pitchFamily="34" charset="0"/>
              </a:rPr>
              <a:t> qualify as a physical presence.</a:t>
            </a:r>
          </a:p>
        </p:txBody>
      </p:sp>
      <p:sp>
        <p:nvSpPr>
          <p:cNvPr id="9" name="Slide Number Placeholder 4">
            <a:extLst>
              <a:ext uri="{FF2B5EF4-FFF2-40B4-BE49-F238E27FC236}">
                <a16:creationId xmlns:a16="http://schemas.microsoft.com/office/drawing/2014/main" id="{391245A6-BC0B-48B0-B175-F88DAB509393}"/>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11</a:t>
            </a:fld>
            <a:endParaRPr lang="en-US" altLang="en-US" dirty="0"/>
          </a:p>
        </p:txBody>
      </p:sp>
      <p:pic>
        <p:nvPicPr>
          <p:cNvPr id="3" name="Picture 2">
            <a:extLst>
              <a:ext uri="{FF2B5EF4-FFF2-40B4-BE49-F238E27FC236}">
                <a16:creationId xmlns:a16="http://schemas.microsoft.com/office/drawing/2014/main" id="{4FB6B8B2-BA2C-4EC3-B747-6D76BD0A1B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485" b="-2460"/>
          <a:stretch/>
        </p:blipFill>
        <p:spPr>
          <a:xfrm>
            <a:off x="6858000" y="2671650"/>
            <a:ext cx="1952625" cy="1724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descr="Image result for picture hotel">
            <a:extLst>
              <a:ext uri="{FF2B5EF4-FFF2-40B4-BE49-F238E27FC236}">
                <a16:creationId xmlns:a16="http://schemas.microsoft.com/office/drawing/2014/main" id="{720E0C16-4E39-455C-BFAD-1DC603B9E01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92930" y="921820"/>
            <a:ext cx="2046270" cy="1364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restaurant photo">
            <a:extLst>
              <a:ext uri="{FF2B5EF4-FFF2-40B4-BE49-F238E27FC236}">
                <a16:creationId xmlns:a16="http://schemas.microsoft.com/office/drawing/2014/main" id="{17EEE9FA-8329-48A8-BC31-59DEB63F1BC4}"/>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909679" y="4756764"/>
            <a:ext cx="1900946" cy="1423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34745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8B43A32-5874-4071-AEDD-7E5EDC90A67B}"/>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Ineligible Entities</a:t>
            </a:r>
          </a:p>
        </p:txBody>
      </p:sp>
      <p:sp>
        <p:nvSpPr>
          <p:cNvPr id="30723" name="Content Placeholder 2">
            <a:extLst>
              <a:ext uri="{FF2B5EF4-FFF2-40B4-BE49-F238E27FC236}">
                <a16:creationId xmlns:a16="http://schemas.microsoft.com/office/drawing/2014/main" id="{C68A2E17-12AD-4954-9811-B8947EB8B7C9}"/>
              </a:ext>
            </a:extLst>
          </p:cNvPr>
          <p:cNvSpPr>
            <a:spLocks noGrp="1"/>
          </p:cNvSpPr>
          <p:nvPr>
            <p:ph idx="1"/>
          </p:nvPr>
        </p:nvSpPr>
        <p:spPr bwMode="auto">
          <a:xfrm>
            <a:off x="533400" y="1219200"/>
            <a:ext cx="8216204" cy="53402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eaLnBrk="1" hangingPunct="1">
              <a:lnSpc>
                <a:spcPct val="120000"/>
              </a:lnSpc>
              <a:spcBef>
                <a:spcPts val="0"/>
              </a:spcBef>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are some of the businesses that are ineligible for an Economic Injury Disaster Loan?</a:t>
            </a:r>
          </a:p>
          <a:p>
            <a:pPr marL="0" indent="0" eaLnBrk="1" hangingPunct="1">
              <a:lnSpc>
                <a:spcPct val="120000"/>
              </a:lnSpc>
              <a:spcBef>
                <a:spcPts val="0"/>
              </a:spcBef>
              <a:buNone/>
              <a:defRPr/>
            </a:pPr>
            <a:endParaRPr lang="en-US" altLang="en-US" sz="1600" dirty="0">
              <a:solidFill>
                <a:srgbClr val="000000"/>
              </a:solidFill>
              <a:latin typeface="Source Sans Pro" panose="020B0503030403020204" pitchFamily="34" charset="0"/>
              <a:ea typeface="Source Sans Pro" panose="020B0503030403020204" pitchFamily="34" charset="0"/>
            </a:endParaRPr>
          </a:p>
          <a:p>
            <a:pPr eaLnBrk="1" hangingPunct="1">
              <a:lnSpc>
                <a:spcPct val="120000"/>
              </a:lnSpc>
              <a:spcBef>
                <a:spcPts val="0"/>
              </a:spcBef>
              <a:buFont typeface="Arial" panose="020B0604020202020204" pitchFamily="34" charset="0"/>
              <a:buChar char="•"/>
              <a:defRPr/>
            </a:pPr>
            <a:r>
              <a:rPr lang="en-US" altLang="en-US" sz="1800" b="1" dirty="0">
                <a:solidFill>
                  <a:srgbClr val="000000"/>
                </a:solidFill>
                <a:latin typeface="Source Sans Pro" panose="020B0503030403020204" pitchFamily="34" charset="0"/>
                <a:ea typeface="Source Sans Pro" panose="020B0503030403020204" pitchFamily="34" charset="0"/>
              </a:rPr>
              <a:t>Agricultural Enterprises </a:t>
            </a:r>
            <a:r>
              <a:rPr lang="en-US" altLang="en-US" sz="1800" dirty="0">
                <a:solidFill>
                  <a:srgbClr val="000000"/>
                </a:solidFill>
                <a:latin typeface="Source Sans Pro" panose="020B0503030403020204" pitchFamily="34" charset="0"/>
                <a:ea typeface="Source Sans Pro" panose="020B0503030403020204" pitchFamily="34" charset="0"/>
              </a:rPr>
              <a:t>-If the primary activity of the business (including its affiliates) is as defined in Section 18(b)(1) of the Small Business Act, neither the business nor its affiliates are eligible for EIDL assistance</a:t>
            </a:r>
          </a:p>
          <a:p>
            <a:pPr>
              <a:lnSpc>
                <a:spcPct val="120000"/>
              </a:lnSpc>
              <a:spcBef>
                <a:spcPts val="0"/>
              </a:spcBef>
              <a:buFont typeface="Arial" panose="020B0604020202020204" pitchFamily="34" charset="0"/>
              <a:buChar char="•"/>
              <a:defRPr/>
            </a:pPr>
            <a:r>
              <a:rPr lang="en-US" altLang="en-US" sz="1800" b="1" dirty="0">
                <a:solidFill>
                  <a:srgbClr val="000000"/>
                </a:solidFill>
                <a:latin typeface="Source Sans Pro" panose="020B0503030403020204" pitchFamily="34" charset="0"/>
                <a:ea typeface="Source Sans Pro" panose="020B0503030403020204" pitchFamily="34" charset="0"/>
              </a:rPr>
              <a:t>Religious Organizations </a:t>
            </a:r>
          </a:p>
          <a:p>
            <a:pPr>
              <a:lnSpc>
                <a:spcPct val="120000"/>
              </a:lnSpc>
              <a:spcBef>
                <a:spcPts val="0"/>
              </a:spcBef>
              <a:buFont typeface="Arial" panose="020B0604020202020204" pitchFamily="34" charset="0"/>
              <a:buChar char="•"/>
              <a:defRPr/>
            </a:pPr>
            <a:r>
              <a:rPr lang="en-US" altLang="en-US" sz="1800" b="1" dirty="0">
                <a:solidFill>
                  <a:srgbClr val="000000"/>
                </a:solidFill>
                <a:latin typeface="Source Sans Pro" panose="020B0503030403020204" pitchFamily="34" charset="0"/>
                <a:ea typeface="Source Sans Pro" panose="020B0503030403020204" pitchFamily="34" charset="0"/>
              </a:rPr>
              <a:t>Charitable Organizations </a:t>
            </a:r>
          </a:p>
          <a:p>
            <a:pPr>
              <a:lnSpc>
                <a:spcPct val="120000"/>
              </a:lnSpc>
              <a:spcBef>
                <a:spcPts val="0"/>
              </a:spcBef>
              <a:buFont typeface="Arial" panose="020B0604020202020204" pitchFamily="34" charset="0"/>
              <a:buChar char="•"/>
              <a:defRPr/>
            </a:pPr>
            <a:r>
              <a:rPr lang="en-US" altLang="en-US" sz="1800" b="1" dirty="0">
                <a:solidFill>
                  <a:srgbClr val="000000"/>
                </a:solidFill>
                <a:latin typeface="Source Sans Pro" panose="020B0503030403020204" pitchFamily="34" charset="0"/>
                <a:ea typeface="Source Sans Pro" panose="020B0503030403020204" pitchFamily="34" charset="0"/>
              </a:rPr>
              <a:t>Gambling Concerns </a:t>
            </a:r>
            <a:r>
              <a:rPr lang="en-US" altLang="en-US" sz="1800" dirty="0">
                <a:solidFill>
                  <a:srgbClr val="000000"/>
                </a:solidFill>
                <a:latin typeface="Source Sans Pro" panose="020B0503030403020204" pitchFamily="34" charset="0"/>
                <a:ea typeface="Source Sans Pro" panose="020B0503030403020204" pitchFamily="34" charset="0"/>
              </a:rPr>
              <a:t>- (Ex: Concerns that derive more that 1/3 of their annual gross revenue from legal gambling activities)</a:t>
            </a:r>
          </a:p>
          <a:p>
            <a:pPr>
              <a:lnSpc>
                <a:spcPct val="120000"/>
              </a:lnSpc>
              <a:spcBef>
                <a:spcPts val="0"/>
              </a:spcBef>
              <a:buFont typeface="Arial" panose="020B0604020202020204" pitchFamily="34" charset="0"/>
              <a:buChar char="•"/>
              <a:defRPr/>
            </a:pPr>
            <a:r>
              <a:rPr lang="en-US" altLang="en-US" sz="1800" b="1" dirty="0">
                <a:solidFill>
                  <a:srgbClr val="000000"/>
                </a:solidFill>
                <a:latin typeface="Source Sans Pro" panose="020B0503030403020204" pitchFamily="34" charset="0"/>
                <a:ea typeface="Source Sans Pro" panose="020B0503030403020204" pitchFamily="34" charset="0"/>
              </a:rPr>
              <a:t>Casinos &amp; Racetracks </a:t>
            </a:r>
            <a:r>
              <a:rPr lang="en-US" altLang="en-US" sz="1800" dirty="0">
                <a:solidFill>
                  <a:srgbClr val="000000"/>
                </a:solidFill>
                <a:latin typeface="Source Sans Pro" panose="020B0503030403020204" pitchFamily="34" charset="0"/>
                <a:ea typeface="Source Sans Pro" panose="020B0503030403020204" pitchFamily="34" charset="0"/>
              </a:rPr>
              <a:t>(Ex: Businesses whose purpose for being is gambling (e.g., casinos, racetracks, poker parlors, etc.) are not eligible for EIDL assistance regardless of 1/3 criteria above.</a:t>
            </a:r>
          </a:p>
          <a:p>
            <a:pPr>
              <a:lnSpc>
                <a:spcPct val="120000"/>
              </a:lnSpc>
              <a:spcBef>
                <a:spcPts val="0"/>
              </a:spcBef>
              <a:buFont typeface="Arial" panose="020B0604020202020204" pitchFamily="34" charset="0"/>
              <a:buChar char="•"/>
              <a:defRPr/>
            </a:pPr>
            <a:r>
              <a:rPr lang="en-US" altLang="en-US" sz="1800" b="1" dirty="0">
                <a:solidFill>
                  <a:srgbClr val="000000"/>
                </a:solidFill>
                <a:latin typeface="Source Sans Pro" panose="020B0503030403020204" pitchFamily="34" charset="0"/>
                <a:ea typeface="Source Sans Pro" panose="020B0503030403020204" pitchFamily="34" charset="0"/>
              </a:rPr>
              <a:t>Real estate developers  </a:t>
            </a:r>
            <a:r>
              <a:rPr lang="en-US" altLang="en-US" sz="1800" dirty="0">
                <a:solidFill>
                  <a:srgbClr val="000000"/>
                </a:solidFill>
                <a:latin typeface="Source Sans Pro" panose="020B0503030403020204" pitchFamily="34" charset="0"/>
                <a:ea typeface="Source Sans Pro" panose="020B0503030403020204" pitchFamily="34" charset="0"/>
              </a:rPr>
              <a:t>- establishments primarily engaged in subdividing real property into lots and developing it for resale on their own account.</a:t>
            </a:r>
            <a:endParaRPr lang="en-US" altLang="en-US" sz="1800" dirty="0">
              <a:latin typeface="Source Sans Pro" panose="020B0503030403020204" pitchFamily="34" charset="0"/>
              <a:ea typeface="Source Sans Pro" panose="020B0503030403020204" pitchFamily="34" charset="0"/>
            </a:endParaRPr>
          </a:p>
        </p:txBody>
      </p:sp>
      <p:sp>
        <p:nvSpPr>
          <p:cNvPr id="29700" name="Slide Number Placeholder 3">
            <a:extLst>
              <a:ext uri="{FF2B5EF4-FFF2-40B4-BE49-F238E27FC236}">
                <a16:creationId xmlns:a16="http://schemas.microsoft.com/office/drawing/2014/main" id="{EA519E8D-D13B-4138-9B3B-7FE532D16640}"/>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084F2298-ABBA-46D4-9B02-8B3E7CAE40D4}" type="slidenum">
              <a:rPr lang="en-US" altLang="en-US" sz="1600">
                <a:solidFill>
                  <a:schemeClr val="bg1"/>
                </a:solidFill>
                <a:latin typeface="Arial Narrow" panose="020B0606020202030204" pitchFamily="34" charset="0"/>
              </a:rPr>
              <a:pPr/>
              <a:t>12</a:t>
            </a:fld>
            <a:endParaRPr lang="en-US" altLang="en-US" sz="1600">
              <a:solidFill>
                <a:schemeClr val="bg1"/>
              </a:solidFill>
              <a:latin typeface="Arial Narrow" panose="020B0606020202030204" pitchFamily="34" charset="0"/>
            </a:endParaRPr>
          </a:p>
        </p:txBody>
      </p:sp>
      <p:sp>
        <p:nvSpPr>
          <p:cNvPr id="5" name="Slide Number Placeholder 4">
            <a:extLst>
              <a:ext uri="{FF2B5EF4-FFF2-40B4-BE49-F238E27FC236}">
                <a16:creationId xmlns:a16="http://schemas.microsoft.com/office/drawing/2014/main" id="{B5C74CD5-1B88-451E-979D-3427B2385C67}"/>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12</a:t>
            </a:fld>
            <a:endParaRPr lang="en-US" altLang="en-US" dirty="0"/>
          </a:p>
        </p:txBody>
      </p:sp>
    </p:spTree>
    <p:extLst>
      <p:ext uri="{BB962C8B-B14F-4D97-AF65-F5344CB8AC3E}">
        <p14:creationId xmlns:p14="http://schemas.microsoft.com/office/powerpoint/2010/main" val="1142404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52890F-0BFC-4A64-949A-62FFB5828106}"/>
              </a:ext>
            </a:extLst>
          </p:cNvPr>
          <p:cNvSpPr>
            <a:spLocks noGrp="1"/>
          </p:cNvSpPr>
          <p:nvPr>
            <p:ph type="sldNum" sz="quarter" idx="12"/>
          </p:nvPr>
        </p:nvSpPr>
        <p:spPr/>
        <p:txBody>
          <a:bodyPr/>
          <a:lstStyle/>
          <a:p>
            <a:fld id="{B1AB44B9-F1EC-4F4B-88D4-413245C9CD3E}" type="slidenum">
              <a:rPr lang="en-US" smtClean="0"/>
              <a:t>13</a:t>
            </a:fld>
            <a:endParaRPr lang="en-US" dirty="0"/>
          </a:p>
        </p:txBody>
      </p:sp>
      <p:sp>
        <p:nvSpPr>
          <p:cNvPr id="5" name="Rectangle 4">
            <a:extLst>
              <a:ext uri="{FF2B5EF4-FFF2-40B4-BE49-F238E27FC236}">
                <a16:creationId xmlns:a16="http://schemas.microsoft.com/office/drawing/2014/main" id="{2E4C7ADD-387C-4483-ABC1-E4D761B306B9}"/>
              </a:ext>
            </a:extLst>
          </p:cNvPr>
          <p:cNvSpPr/>
          <p:nvPr/>
        </p:nvSpPr>
        <p:spPr>
          <a:xfrm>
            <a:off x="533399" y="1710668"/>
            <a:ext cx="7824788" cy="4401205"/>
          </a:xfrm>
          <a:prstGeom prst="rect">
            <a:avLst/>
          </a:prstGeom>
        </p:spPr>
        <p:txBody>
          <a:bodyPr wrap="square">
            <a:spAutoFit/>
          </a:bodyPr>
          <a:lstStyle/>
          <a:p>
            <a:pPr marL="231775" indent="-231775">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SBA’s Economic Injury Disaster Loan (EIDLs) funds come directly from the U.S. Treasury. </a:t>
            </a:r>
          </a:p>
          <a:p>
            <a:pPr marL="231775" indent="-231775">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231775" indent="-231775">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Applicants </a:t>
            </a:r>
            <a:r>
              <a:rPr lang="en-US" altLang="en-US" b="1" i="1" u="sng" dirty="0">
                <a:solidFill>
                  <a:schemeClr val="tx1"/>
                </a:solidFill>
                <a:highlight>
                  <a:srgbClr val="F8F8F8"/>
                </a:highlight>
                <a:latin typeface="Source Sans Pro" panose="020B0503030403020204" pitchFamily="34" charset="0"/>
                <a:ea typeface="Source Sans Pro" panose="020B0503030403020204" pitchFamily="34" charset="0"/>
              </a:rPr>
              <a:t>do not </a:t>
            </a:r>
            <a:r>
              <a:rPr lang="en-US" altLang="en-US" dirty="0">
                <a:solidFill>
                  <a:schemeClr val="tx1"/>
                </a:solidFill>
                <a:latin typeface="Source Sans Pro" panose="020B0503030403020204" pitchFamily="34" charset="0"/>
                <a:ea typeface="Source Sans Pro" panose="020B0503030403020204" pitchFamily="34" charset="0"/>
              </a:rPr>
              <a:t>go through a bank to apply.  They apply directly to SBA’s Disaster Assistance Program at:  </a:t>
            </a:r>
            <a:r>
              <a:rPr lang="en-US" dirty="0">
                <a:latin typeface="Source Sans Pro" panose="020B0503030403020204" pitchFamily="34" charset="0"/>
                <a:ea typeface="Source Sans Pro" panose="020B0503030403020204" pitchFamily="34" charset="0"/>
                <a:hlinkClick r:id="rId3"/>
              </a:rPr>
              <a:t>disasterloan.sba.gov/</a:t>
            </a:r>
            <a:r>
              <a:rPr lang="en-US" dirty="0" err="1">
                <a:latin typeface="Source Sans Pro" panose="020B0503030403020204" pitchFamily="34" charset="0"/>
                <a:ea typeface="Source Sans Pro" panose="020B0503030403020204" pitchFamily="34" charset="0"/>
                <a:hlinkClick r:id="rId3"/>
              </a:rPr>
              <a:t>ela</a:t>
            </a:r>
            <a:endParaRPr lang="en-US" dirty="0">
              <a:latin typeface="Source Sans Pro" panose="020B0503030403020204" pitchFamily="34" charset="0"/>
              <a:ea typeface="Source Sans Pro" panose="020B0503030403020204" pitchFamily="34" charset="0"/>
            </a:endParaRPr>
          </a:p>
          <a:p>
            <a:pPr marL="231775" indent="-231775">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231775" indent="-231775">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There is no cost to apply</a:t>
            </a:r>
          </a:p>
          <a:p>
            <a:pPr marL="231775" indent="-231775">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231775" indent="-231775">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There is no obligation to take the loan if offered</a:t>
            </a:r>
          </a:p>
          <a:p>
            <a:pPr marL="231775" indent="-231775">
              <a:buFont typeface="Arial" panose="020B0604020202020204" pitchFamily="34" charset="0"/>
              <a:buChar char="•"/>
            </a:pPr>
            <a:endParaRPr lang="en-US" altLang="en-US" dirty="0">
              <a:solidFill>
                <a:schemeClr val="tx1"/>
              </a:solidFill>
              <a:latin typeface="Source Sans Pro" panose="020B0503030403020204" pitchFamily="34" charset="0"/>
              <a:ea typeface="Source Sans Pro" panose="020B0503030403020204" pitchFamily="34" charset="0"/>
            </a:endParaRPr>
          </a:p>
          <a:p>
            <a:pPr marL="231775" indent="-231775">
              <a:buFont typeface="Arial" panose="020B0604020202020204" pitchFamily="34" charset="0"/>
              <a:buChar char="•"/>
            </a:pPr>
            <a:r>
              <a:rPr lang="en-US" altLang="en-US" dirty="0">
                <a:solidFill>
                  <a:schemeClr val="tx1"/>
                </a:solidFill>
                <a:latin typeface="Source Sans Pro" panose="020B0503030403020204" pitchFamily="34" charset="0"/>
                <a:ea typeface="Source Sans Pro" panose="020B0503030403020204" pitchFamily="34" charset="0"/>
              </a:rPr>
              <a:t>The maximum unsecured loan amount is $25,000</a:t>
            </a:r>
          </a:p>
          <a:p>
            <a:pPr marL="231775" indent="-231775">
              <a:buFont typeface="Arial" panose="020B0604020202020204" pitchFamily="34" charset="0"/>
              <a:buChar char="•"/>
            </a:pPr>
            <a:endParaRPr lang="en-US" dirty="0">
              <a:solidFill>
                <a:schemeClr val="tx1"/>
              </a:solidFill>
              <a:latin typeface="Source Sans Pro" panose="020B0503030403020204" pitchFamily="34" charset="0"/>
              <a:ea typeface="Source Sans Pro" panose="020B0503030403020204" pitchFamily="34" charset="0"/>
            </a:endParaRPr>
          </a:p>
          <a:p>
            <a:pPr marL="231775" indent="-231775">
              <a:buFont typeface="Arial" panose="020B0604020202020204" pitchFamily="34" charset="0"/>
              <a:buChar char="•"/>
            </a:pPr>
            <a:r>
              <a:rPr lang="en-US" dirty="0">
                <a:solidFill>
                  <a:schemeClr val="tx1"/>
                </a:solidFill>
                <a:latin typeface="Source Sans Pro" panose="020B0503030403020204" pitchFamily="34" charset="0"/>
                <a:ea typeface="Source Sans Pro" panose="020B0503030403020204" pitchFamily="34" charset="0"/>
              </a:rPr>
              <a:t>Applicants can have an existing SBA Disaster Loan and still qualify for an EIDL for this disaster, but the loans cannot be consolidated</a:t>
            </a:r>
          </a:p>
        </p:txBody>
      </p:sp>
      <p:sp>
        <p:nvSpPr>
          <p:cNvPr id="8" name="Rectangle 2">
            <a:extLst>
              <a:ext uri="{FF2B5EF4-FFF2-40B4-BE49-F238E27FC236}">
                <a16:creationId xmlns:a16="http://schemas.microsoft.com/office/drawing/2014/main" id="{FD19F72B-1AB1-4AD2-9CC2-B4CE3CE345E1}"/>
              </a:ext>
            </a:extLst>
          </p:cNvPr>
          <p:cNvSpPr>
            <a:spLocks noChangeArrowheads="1"/>
          </p:cNvSpPr>
          <p:nvPr/>
        </p:nvSpPr>
        <p:spPr bwMode="auto">
          <a:xfrm>
            <a:off x="533399" y="457200"/>
            <a:ext cx="8105775" cy="95290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Working Capital Loans are Different from Other SBA Loans</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3192700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1676400" y="152400"/>
            <a:ext cx="57912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Basic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14</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457200" y="1297732"/>
            <a:ext cx="5943600" cy="3750435"/>
          </a:xfrm>
          <a:prstGeom prst="rect">
            <a:avLst/>
          </a:prstGeom>
        </p:spPr>
        <p:txBody>
          <a:bodyPr/>
          <a:lstStyle/>
          <a:p>
            <a:pPr marL="168275" indent="-168275">
              <a:spcBef>
                <a:spcPts val="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Completed SBA loan application (SBA Form 5 or 5C).</a:t>
            </a:r>
          </a:p>
          <a:p>
            <a:pPr marL="168275" indent="-168275">
              <a:spcBef>
                <a:spcPts val="0"/>
              </a:spcBef>
              <a:buClr>
                <a:srgbClr val="465CBA"/>
              </a:buClr>
              <a:buSzPct val="100000"/>
              <a:buFont typeface="Arial" panose="020B0604020202020204" pitchFamily="34" charset="0"/>
              <a:buChar char="•"/>
              <a:defRPr/>
            </a:pPr>
            <a:endParaRPr lang="en-US" kern="0" dirty="0">
              <a:solidFill>
                <a:srgbClr val="000000"/>
              </a:solidFill>
              <a:latin typeface="Source Sans Pro" panose="020B0503030403020204" pitchFamily="34" charset="0"/>
              <a:ea typeface="Source Sans Pro" panose="020B0503030403020204" pitchFamily="34" charset="0"/>
            </a:endParaRPr>
          </a:p>
          <a:p>
            <a:pPr marL="168275" indent="-168275">
              <a:spcBef>
                <a:spcPts val="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Tax Information Authorization (IRS Form 4506T) for the applicant, principals and affiliates.</a:t>
            </a:r>
          </a:p>
          <a:p>
            <a:pPr marL="168275" indent="-168275">
              <a:spcBef>
                <a:spcPts val="0"/>
              </a:spcBef>
              <a:buClr>
                <a:srgbClr val="465CBA"/>
              </a:buClr>
              <a:buSzPct val="100000"/>
              <a:buFont typeface="Arial" panose="020B0604020202020204" pitchFamily="34" charset="0"/>
              <a:buChar char="•"/>
              <a:defRPr/>
            </a:pPr>
            <a:endParaRPr lang="en-US" kern="0" dirty="0">
              <a:solidFill>
                <a:srgbClr val="000000"/>
              </a:solidFill>
              <a:latin typeface="Source Sans Pro" panose="020B0503030403020204" pitchFamily="34" charset="0"/>
              <a:ea typeface="Source Sans Pro" panose="020B0503030403020204" pitchFamily="34" charset="0"/>
            </a:endParaRPr>
          </a:p>
          <a:p>
            <a:pPr marL="168275" indent="-168275">
              <a:spcBef>
                <a:spcPts val="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Complete copies of the most recent Federal Income Tax Return.</a:t>
            </a:r>
            <a:r>
              <a:rPr lang="en-US" kern="0" dirty="0">
                <a:latin typeface="Source Sans Pro" panose="020B0503030403020204" pitchFamily="34" charset="0"/>
                <a:ea typeface="Source Sans Pro" panose="020B0503030403020204" pitchFamily="34" charset="0"/>
              </a:rPr>
              <a:t> </a:t>
            </a:r>
          </a:p>
          <a:p>
            <a:pPr marL="168275" indent="-168275">
              <a:spcBef>
                <a:spcPts val="0"/>
              </a:spcBef>
              <a:buClr>
                <a:srgbClr val="465CBA"/>
              </a:buClr>
              <a:buSzPct val="100000"/>
              <a:buFont typeface="Arial" panose="020B0604020202020204" pitchFamily="34" charset="0"/>
              <a:buChar char="•"/>
              <a:defRPr/>
            </a:pPr>
            <a:endParaRPr lang="en-US" kern="0" dirty="0">
              <a:solidFill>
                <a:srgbClr val="000000"/>
              </a:solidFill>
              <a:latin typeface="Source Sans Pro" panose="020B0503030403020204" pitchFamily="34" charset="0"/>
              <a:ea typeface="Source Sans Pro" panose="020B0503030403020204" pitchFamily="34" charset="0"/>
            </a:endParaRPr>
          </a:p>
          <a:p>
            <a:pPr marL="168275" indent="-168275">
              <a:spcBef>
                <a:spcPts val="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Schedule of Liabilities (SBA Form 2202).</a:t>
            </a:r>
          </a:p>
          <a:p>
            <a:pPr marL="168275" indent="-168275">
              <a:spcBef>
                <a:spcPts val="0"/>
              </a:spcBef>
              <a:buClr>
                <a:srgbClr val="465CBA"/>
              </a:buClr>
              <a:buSzPct val="100000"/>
              <a:buFont typeface="Arial" panose="020B0604020202020204" pitchFamily="34" charset="0"/>
              <a:buChar char="•"/>
              <a:defRPr/>
            </a:pPr>
            <a:endParaRPr lang="en-US" kern="0" dirty="0">
              <a:solidFill>
                <a:srgbClr val="000000"/>
              </a:solidFill>
              <a:latin typeface="Source Sans Pro" panose="020B0503030403020204" pitchFamily="34" charset="0"/>
              <a:ea typeface="Source Sans Pro" panose="020B0503030403020204" pitchFamily="34" charset="0"/>
            </a:endParaRPr>
          </a:p>
          <a:p>
            <a:pPr marL="168275" indent="-168275">
              <a:spcBef>
                <a:spcPts val="0"/>
              </a:spcBef>
              <a:buClr>
                <a:srgbClr val="465CBA"/>
              </a:buClr>
              <a:buSzPct val="100000"/>
              <a:buFont typeface="Arial" panose="020B0604020202020204" pitchFamily="34" charset="0"/>
              <a:buChar char="•"/>
              <a:defRPr/>
            </a:pPr>
            <a:r>
              <a:rPr lang="en-US" kern="0" dirty="0">
                <a:solidFill>
                  <a:srgbClr val="000000"/>
                </a:solidFill>
                <a:latin typeface="Source Sans Pro" panose="020B0503030403020204" pitchFamily="34" charset="0"/>
                <a:ea typeface="Source Sans Pro" panose="020B0503030403020204" pitchFamily="34" charset="0"/>
              </a:rPr>
              <a:t>Personal Financial Statement (SBA Form 413).</a:t>
            </a:r>
          </a:p>
          <a:p>
            <a:pPr>
              <a:spcBef>
                <a:spcPts val="0"/>
              </a:spcBef>
              <a:buClr>
                <a:srgbClr val="465CBA"/>
              </a:buClr>
              <a:buSzPct val="100000"/>
              <a:defRPr/>
            </a:pPr>
            <a:r>
              <a:rPr lang="en-US" kern="0" dirty="0">
                <a:solidFill>
                  <a:srgbClr val="000000"/>
                </a:solidFill>
                <a:latin typeface="Source Sans Pro" panose="020B0503030403020204" pitchFamily="34" charset="0"/>
                <a:ea typeface="Source Sans Pro" panose="020B0503030403020204" pitchFamily="34" charset="0"/>
              </a:rPr>
              <a:t>	Other Information may also be requested.</a:t>
            </a:r>
          </a:p>
          <a:p>
            <a:pPr>
              <a:spcBef>
                <a:spcPts val="0"/>
              </a:spcBef>
              <a:buClr>
                <a:srgbClr val="465CBA"/>
              </a:buClr>
              <a:buSzPct val="100000"/>
              <a:defRPr/>
            </a:pPr>
            <a:endParaRPr lang="en-US" i="1" kern="0" dirty="0">
              <a:solidFill>
                <a:schemeClr val="tx2">
                  <a:lumMod val="60000"/>
                  <a:lumOff val="40000"/>
                </a:schemeClr>
              </a:solidFill>
              <a:latin typeface="Source Sans Pro" panose="020B0503030403020204" pitchFamily="34" charset="0"/>
              <a:ea typeface="Source Sans Pro" panose="020B0503030403020204" pitchFamily="34" charset="0"/>
            </a:endParaRPr>
          </a:p>
        </p:txBody>
      </p:sp>
      <p:sp>
        <p:nvSpPr>
          <p:cNvPr id="10" name="Rectangle 3">
            <a:extLst>
              <a:ext uri="{FF2B5EF4-FFF2-40B4-BE49-F238E27FC236}">
                <a16:creationId xmlns:a16="http://schemas.microsoft.com/office/drawing/2014/main" id="{5F2F1B84-37AB-423E-A942-26636B99FF10}"/>
              </a:ext>
            </a:extLst>
          </p:cNvPr>
          <p:cNvSpPr txBox="1">
            <a:spLocks noChangeArrowheads="1"/>
          </p:cNvSpPr>
          <p:nvPr/>
        </p:nvSpPr>
        <p:spPr>
          <a:xfrm>
            <a:off x="533400" y="4191000"/>
            <a:ext cx="9296400" cy="838200"/>
          </a:xfrm>
          <a:prstGeom prst="rect">
            <a:avLst/>
          </a:prstGeom>
        </p:spPr>
        <p:txBody>
          <a:bodyPr/>
          <a:lstStyle/>
          <a:p>
            <a:pPr marL="342900" indent="-342900">
              <a:lnSpc>
                <a:spcPct val="125000"/>
              </a:lnSpc>
              <a:spcBef>
                <a:spcPct val="20000"/>
              </a:spcBef>
              <a:buClr>
                <a:schemeClr val="hlink"/>
              </a:buClr>
              <a:buSzPct val="70000"/>
              <a:buFont typeface="Wingdings" pitchFamily="2" charset="2"/>
              <a:buNone/>
              <a:defRPr/>
            </a:pPr>
            <a:r>
              <a:rPr lang="en-US" sz="3200" b="1" kern="0" dirty="0">
                <a:effectLst>
                  <a:outerShdw blurRad="38100" dist="38100" dir="2700000" algn="tl">
                    <a:srgbClr val="000000"/>
                  </a:outerShdw>
                </a:effectLst>
                <a:latin typeface="Times New Roman" pitchFamily="18" charset="0"/>
                <a:ea typeface="+mn-ea"/>
              </a:rPr>
              <a:t> </a:t>
            </a:r>
          </a:p>
        </p:txBody>
      </p:sp>
      <p:pic>
        <p:nvPicPr>
          <p:cNvPr id="3" name="Picture 2">
            <a:extLst>
              <a:ext uri="{FF2B5EF4-FFF2-40B4-BE49-F238E27FC236}">
                <a16:creationId xmlns:a16="http://schemas.microsoft.com/office/drawing/2014/main" id="{FB76BFBF-2360-4BC4-9B45-5D637D95D443}"/>
              </a:ext>
            </a:extLst>
          </p:cNvPr>
          <p:cNvPicPr>
            <a:picLocks noChangeAspect="1"/>
          </p:cNvPicPr>
          <p:nvPr/>
        </p:nvPicPr>
        <p:blipFill>
          <a:blip r:embed="rId3"/>
          <a:stretch>
            <a:fillRect/>
          </a:stretch>
        </p:blipFill>
        <p:spPr>
          <a:xfrm>
            <a:off x="6979928" y="549420"/>
            <a:ext cx="1690563" cy="2194946"/>
          </a:xfrm>
          <a:prstGeom prst="rect">
            <a:avLst/>
          </a:prstGeom>
        </p:spPr>
      </p:pic>
      <p:sp>
        <p:nvSpPr>
          <p:cNvPr id="7" name="Slide Number Placeholder 4">
            <a:extLst>
              <a:ext uri="{FF2B5EF4-FFF2-40B4-BE49-F238E27FC236}">
                <a16:creationId xmlns:a16="http://schemas.microsoft.com/office/drawing/2014/main" id="{FF1A2FF8-F277-435C-9742-99A4207995FC}"/>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14</a:t>
            </a:fld>
            <a:endParaRPr lang="en-US" altLang="en-US" dirty="0"/>
          </a:p>
        </p:txBody>
      </p:sp>
      <p:pic>
        <p:nvPicPr>
          <p:cNvPr id="2" name="Picture 1">
            <a:extLst>
              <a:ext uri="{FF2B5EF4-FFF2-40B4-BE49-F238E27FC236}">
                <a16:creationId xmlns:a16="http://schemas.microsoft.com/office/drawing/2014/main" id="{5DF4FF46-C49B-48AF-8CFD-932E72A20D42}"/>
              </a:ext>
            </a:extLst>
          </p:cNvPr>
          <p:cNvPicPr>
            <a:picLocks noChangeAspect="1"/>
          </p:cNvPicPr>
          <p:nvPr/>
        </p:nvPicPr>
        <p:blipFill>
          <a:blip r:embed="rId4"/>
          <a:stretch>
            <a:fillRect/>
          </a:stretch>
        </p:blipFill>
        <p:spPr>
          <a:xfrm>
            <a:off x="6591300" y="3017823"/>
            <a:ext cx="1584511" cy="2030344"/>
          </a:xfrm>
          <a:prstGeom prst="rect">
            <a:avLst/>
          </a:prstGeom>
        </p:spPr>
      </p:pic>
      <p:sp>
        <p:nvSpPr>
          <p:cNvPr id="6" name="TextBox 5">
            <a:extLst>
              <a:ext uri="{FF2B5EF4-FFF2-40B4-BE49-F238E27FC236}">
                <a16:creationId xmlns:a16="http://schemas.microsoft.com/office/drawing/2014/main" id="{BDFC628A-7C86-4C00-8EF9-2AF55CC43B63}"/>
              </a:ext>
            </a:extLst>
          </p:cNvPr>
          <p:cNvSpPr txBox="1"/>
          <p:nvPr/>
        </p:nvSpPr>
        <p:spPr>
          <a:xfrm>
            <a:off x="290090" y="5321920"/>
            <a:ext cx="8194241" cy="1138773"/>
          </a:xfrm>
          <a:prstGeom prst="rect">
            <a:avLst/>
          </a:prstGeom>
          <a:noFill/>
        </p:spPr>
        <p:txBody>
          <a:bodyPr wrap="square" rtlCol="0">
            <a:spAutoFit/>
          </a:bodyPr>
          <a:lstStyle/>
          <a:p>
            <a:r>
              <a:rPr lang="en-US" sz="2400" b="1" i="1" kern="0" dirty="0">
                <a:solidFill>
                  <a:schemeClr val="tx2">
                    <a:lumMod val="60000"/>
                    <a:lumOff val="40000"/>
                  </a:schemeClr>
                </a:solidFill>
                <a:latin typeface="Source Sans Pro" panose="020B0503030403020204" pitchFamily="34" charset="0"/>
                <a:ea typeface="Source Sans Pro" panose="020B0503030403020204" pitchFamily="34" charset="0"/>
              </a:rPr>
              <a:t>* Although a paper application and forms are acceptable, filing electronically is easier, faster and more accurate. </a:t>
            </a:r>
          </a:p>
          <a:p>
            <a:endParaRPr lang="en-US" dirty="0"/>
          </a:p>
        </p:txBody>
      </p:sp>
    </p:spTree>
    <p:extLst>
      <p:ext uri="{BB962C8B-B14F-4D97-AF65-F5344CB8AC3E}">
        <p14:creationId xmlns:p14="http://schemas.microsoft.com/office/powerpoint/2010/main" val="2653896902"/>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77BCB1F-A35C-44FD-8168-A1D51DADA171}"/>
              </a:ext>
            </a:extLst>
          </p:cNvPr>
          <p:cNvSpPr>
            <a:spLocks noGrp="1" noChangeArrowheads="1"/>
          </p:cNvSpPr>
          <p:nvPr>
            <p:ph type="title"/>
          </p:nvPr>
        </p:nvSpPr>
        <p:spPr>
          <a:xfrm>
            <a:off x="1509548" y="179135"/>
            <a:ext cx="6400800" cy="762000"/>
          </a:xfrm>
        </p:spPr>
        <p:txBody>
          <a:bodyPr anchor="b">
            <a:normAutofit/>
          </a:bodyPr>
          <a:lstStyle/>
          <a:p>
            <a:pPr algn="l" eaLnBrk="1" hangingPunct="1"/>
            <a:r>
              <a:rPr lang="en-US" altLang="en-US" sz="3200" b="1" dirty="0">
                <a:solidFill>
                  <a:schemeClr val="tx1"/>
                </a:solidFill>
                <a:latin typeface="Source Sans Pro" panose="020B0503030403020204" pitchFamily="34" charset="0"/>
                <a:ea typeface="Source Sans Pro" panose="020B0503030403020204" pitchFamily="34" charset="0"/>
                <a:cs typeface="Arial" panose="020B0604020202020204" pitchFamily="34" charset="0"/>
              </a:rPr>
              <a:t>Additional Filing Requirements</a:t>
            </a:r>
          </a:p>
        </p:txBody>
      </p:sp>
      <p:sp>
        <p:nvSpPr>
          <p:cNvPr id="18439" name="Slide Number Placeholder 1">
            <a:extLst>
              <a:ext uri="{FF2B5EF4-FFF2-40B4-BE49-F238E27FC236}">
                <a16:creationId xmlns:a16="http://schemas.microsoft.com/office/drawing/2014/main" id="{6BF0F9C0-979A-4C5C-841F-9F8C22F34052}"/>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87388AE0-0C80-4F6D-9143-B9487077F861}" type="slidenum">
              <a:rPr lang="en-US" altLang="en-US" sz="1600">
                <a:solidFill>
                  <a:schemeClr val="bg1"/>
                </a:solidFill>
                <a:latin typeface="Arial Narrow" panose="020B0606020202030204" pitchFamily="34" charset="0"/>
              </a:rPr>
              <a:pPr/>
              <a:t>15</a:t>
            </a:fld>
            <a:endParaRPr lang="en-US" altLang="en-US" sz="1600">
              <a:solidFill>
                <a:schemeClr val="bg1"/>
              </a:solidFill>
              <a:latin typeface="Arial Narrow" panose="020B0606020202030204" pitchFamily="34" charset="0"/>
            </a:endParaRPr>
          </a:p>
        </p:txBody>
      </p:sp>
      <p:sp>
        <p:nvSpPr>
          <p:cNvPr id="5" name="Rectangle 3">
            <a:extLst>
              <a:ext uri="{FF2B5EF4-FFF2-40B4-BE49-F238E27FC236}">
                <a16:creationId xmlns:a16="http://schemas.microsoft.com/office/drawing/2014/main" id="{DFFDE0B6-8E86-472E-AB12-F54EB620908E}"/>
              </a:ext>
            </a:extLst>
          </p:cNvPr>
          <p:cNvSpPr txBox="1">
            <a:spLocks noChangeArrowheads="1"/>
          </p:cNvSpPr>
          <p:nvPr/>
        </p:nvSpPr>
        <p:spPr>
          <a:xfrm>
            <a:off x="643472" y="1981200"/>
            <a:ext cx="8043327" cy="4143139"/>
          </a:xfrm>
          <a:prstGeom prst="rect">
            <a:avLst/>
          </a:prstGeom>
        </p:spPr>
        <p:txBody>
          <a:bodyPr/>
          <a:lstStyle/>
          <a:p>
            <a:pPr>
              <a:spcBef>
                <a:spcPts val="0"/>
              </a:spcBef>
              <a:buClr>
                <a:srgbClr val="00B0F0"/>
              </a:buClr>
              <a:buSzPct val="100000"/>
              <a:defRPr/>
            </a:pPr>
            <a:r>
              <a:rPr lang="en-US" b="1" kern="0" dirty="0">
                <a:solidFill>
                  <a:srgbClr val="000000"/>
                </a:solidFill>
                <a:latin typeface="Source Sans Pro" panose="020B0503030403020204" pitchFamily="34" charset="0"/>
                <a:ea typeface="Source Sans Pro" panose="020B0503030403020204" pitchFamily="34" charset="0"/>
              </a:rPr>
              <a:t>Other information that may be requested:</a:t>
            </a:r>
          </a:p>
          <a:p>
            <a:pPr>
              <a:spcBef>
                <a:spcPts val="0"/>
              </a:spcBef>
              <a:buClr>
                <a:srgbClr val="00B0F0"/>
              </a:buClr>
              <a:buSzPct val="100000"/>
              <a:defRPr/>
            </a:pPr>
            <a:endParaRPr lang="en-US" b="1" kern="0" dirty="0">
              <a:solidFill>
                <a:srgbClr val="000000"/>
              </a:solidFill>
              <a:latin typeface="Source Sans Pro" panose="020B0503030403020204" pitchFamily="34" charset="0"/>
              <a:ea typeface="Source Sans Pro" panose="020B0503030403020204" pitchFamily="34" charset="0"/>
            </a:endParaRPr>
          </a:p>
          <a:p>
            <a:pPr marL="231775" indent="-231775">
              <a:spcBef>
                <a:spcPts val="0"/>
              </a:spcBef>
              <a:buClr>
                <a:schemeClr val="tx1"/>
              </a:buClr>
              <a:buSzPct val="100000"/>
              <a:buFont typeface="Arial" panose="020B0604020202020204" pitchFamily="34" charset="0"/>
              <a:buChar char="•"/>
              <a:defRPr/>
            </a:pPr>
            <a:r>
              <a:rPr lang="en-US" kern="0" dirty="0">
                <a:solidFill>
                  <a:schemeClr val="tx1"/>
                </a:solidFill>
                <a:latin typeface="Source Sans Pro" panose="020B0503030403020204" pitchFamily="34" charset="0"/>
                <a:ea typeface="Source Sans Pro" panose="020B0503030403020204" pitchFamily="34" charset="0"/>
              </a:rPr>
              <a:t>Complete copy, including all schedules, of the most recent Federal income tax return for principals, general partners or managing member, and affiliates (see filing requirements for more information). </a:t>
            </a:r>
          </a:p>
          <a:p>
            <a:pPr marL="231775" indent="-231775">
              <a:spcBef>
                <a:spcPts val="0"/>
              </a:spcBef>
              <a:buClr>
                <a:schemeClr val="tx1"/>
              </a:buClr>
              <a:buSzPct val="100000"/>
              <a:buFont typeface="Arial" panose="020B0604020202020204" pitchFamily="34" charset="0"/>
              <a:buChar char="•"/>
              <a:defRPr/>
            </a:pPr>
            <a:endParaRPr lang="en-US" kern="0" dirty="0">
              <a:solidFill>
                <a:schemeClr val="tx1"/>
              </a:solidFill>
              <a:latin typeface="Source Sans Pro" panose="020B0503030403020204" pitchFamily="34" charset="0"/>
              <a:ea typeface="Source Sans Pro" panose="020B0503030403020204" pitchFamily="34" charset="0"/>
            </a:endParaRPr>
          </a:p>
          <a:p>
            <a:pPr marL="231775" indent="-231775">
              <a:spcBef>
                <a:spcPts val="0"/>
              </a:spcBef>
              <a:buClr>
                <a:schemeClr val="tx1"/>
              </a:buClr>
              <a:buSzPct val="100000"/>
              <a:buFont typeface="Arial" panose="020B0604020202020204" pitchFamily="34" charset="0"/>
              <a:buChar char="•"/>
              <a:defRPr/>
            </a:pPr>
            <a:r>
              <a:rPr lang="en-US" kern="0" dirty="0">
                <a:solidFill>
                  <a:schemeClr val="tx1"/>
                </a:solidFill>
                <a:latin typeface="Source Sans Pro" panose="020B0503030403020204" pitchFamily="34" charset="0"/>
                <a:ea typeface="Source Sans Pro" panose="020B0503030403020204" pitchFamily="34" charset="0"/>
              </a:rPr>
              <a:t>If the most recent Federal income tax return has not been filed, a year-end profit-and-loss statement and balance sheet for that tax year .</a:t>
            </a:r>
          </a:p>
          <a:p>
            <a:pPr marL="231775" indent="-231775">
              <a:spcBef>
                <a:spcPts val="0"/>
              </a:spcBef>
              <a:buClr>
                <a:schemeClr val="tx1"/>
              </a:buClr>
              <a:buSzPct val="100000"/>
              <a:buFont typeface="Arial" panose="020B0604020202020204" pitchFamily="34" charset="0"/>
              <a:buChar char="•"/>
              <a:defRPr/>
            </a:pPr>
            <a:endParaRPr lang="en-US" kern="0" dirty="0">
              <a:solidFill>
                <a:schemeClr val="tx1"/>
              </a:solidFill>
              <a:latin typeface="Source Sans Pro" panose="020B0503030403020204" pitchFamily="34" charset="0"/>
              <a:ea typeface="Source Sans Pro" panose="020B0503030403020204" pitchFamily="34" charset="0"/>
            </a:endParaRPr>
          </a:p>
          <a:p>
            <a:pPr marL="231775" indent="-231775">
              <a:spcBef>
                <a:spcPts val="0"/>
              </a:spcBef>
              <a:buClr>
                <a:schemeClr val="tx1"/>
              </a:buClr>
              <a:buSzPct val="100000"/>
              <a:buFont typeface="Arial" panose="020B0604020202020204" pitchFamily="34" charset="0"/>
              <a:buChar char="•"/>
              <a:defRPr/>
            </a:pPr>
            <a:r>
              <a:rPr lang="en-US" kern="0" dirty="0">
                <a:solidFill>
                  <a:schemeClr val="tx1"/>
                </a:solidFill>
                <a:latin typeface="Source Sans Pro" panose="020B0503030403020204" pitchFamily="34" charset="0"/>
                <a:ea typeface="Source Sans Pro" panose="020B0503030403020204" pitchFamily="34" charset="0"/>
              </a:rPr>
              <a:t>A current year-to-date profit-and-loss statement .</a:t>
            </a:r>
          </a:p>
          <a:p>
            <a:pPr marL="231775" indent="-231775">
              <a:spcBef>
                <a:spcPts val="0"/>
              </a:spcBef>
              <a:buClr>
                <a:schemeClr val="tx1"/>
              </a:buClr>
              <a:buSzPct val="100000"/>
              <a:buFont typeface="Arial" panose="020B0604020202020204" pitchFamily="34" charset="0"/>
              <a:buChar char="•"/>
              <a:defRPr/>
            </a:pPr>
            <a:endParaRPr lang="en-US" kern="0" dirty="0">
              <a:solidFill>
                <a:schemeClr val="tx1"/>
              </a:solidFill>
              <a:latin typeface="Source Sans Pro" panose="020B0503030403020204" pitchFamily="34" charset="0"/>
              <a:ea typeface="Source Sans Pro" panose="020B0503030403020204" pitchFamily="34" charset="0"/>
            </a:endParaRPr>
          </a:p>
          <a:p>
            <a:pPr marL="231775" indent="-231775">
              <a:spcBef>
                <a:spcPts val="0"/>
              </a:spcBef>
              <a:buClr>
                <a:schemeClr val="tx1"/>
              </a:buClr>
              <a:buSzPct val="100000"/>
              <a:buFont typeface="Arial" panose="020B0604020202020204" pitchFamily="34" charset="0"/>
              <a:buChar char="•"/>
              <a:defRPr/>
            </a:pPr>
            <a:r>
              <a:rPr lang="en-US" kern="0" dirty="0">
                <a:solidFill>
                  <a:schemeClr val="tx1"/>
                </a:solidFill>
                <a:latin typeface="Source Sans Pro" panose="020B0503030403020204" pitchFamily="34" charset="0"/>
                <a:ea typeface="Source Sans Pro" panose="020B0503030403020204" pitchFamily="34" charset="0"/>
              </a:rPr>
              <a:t>Additional Filing Requirements (SBA Form 1368) providing monthly sales figures. (This is especially important for Economic Injury Disaster Loans.)</a:t>
            </a:r>
          </a:p>
        </p:txBody>
      </p:sp>
      <p:pic>
        <p:nvPicPr>
          <p:cNvPr id="2" name="Picture 1">
            <a:extLst>
              <a:ext uri="{FF2B5EF4-FFF2-40B4-BE49-F238E27FC236}">
                <a16:creationId xmlns:a16="http://schemas.microsoft.com/office/drawing/2014/main" id="{865578A3-4042-498E-AB5E-8B6E11E7B44C}"/>
              </a:ext>
            </a:extLst>
          </p:cNvPr>
          <p:cNvPicPr>
            <a:picLocks noChangeAspect="1"/>
          </p:cNvPicPr>
          <p:nvPr/>
        </p:nvPicPr>
        <p:blipFill>
          <a:blip r:embed="rId3"/>
          <a:stretch>
            <a:fillRect/>
          </a:stretch>
        </p:blipFill>
        <p:spPr>
          <a:xfrm>
            <a:off x="6591300" y="1130542"/>
            <a:ext cx="1909227" cy="1158390"/>
          </a:xfrm>
          <a:prstGeom prst="rect">
            <a:avLst/>
          </a:prstGeom>
          <a:ln w="38100">
            <a:solidFill>
              <a:schemeClr val="tx1"/>
            </a:solidFill>
          </a:ln>
        </p:spPr>
      </p:pic>
      <p:sp>
        <p:nvSpPr>
          <p:cNvPr id="7" name="Slide Number Placeholder 4">
            <a:extLst>
              <a:ext uri="{FF2B5EF4-FFF2-40B4-BE49-F238E27FC236}">
                <a16:creationId xmlns:a16="http://schemas.microsoft.com/office/drawing/2014/main" id="{59CF5280-42FF-4C12-B81D-515BB451881B}"/>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15</a:t>
            </a:fld>
            <a:endParaRPr lang="en-US" altLang="en-US" dirty="0"/>
          </a:p>
        </p:txBody>
      </p:sp>
    </p:spTree>
    <p:extLst>
      <p:ext uri="{BB962C8B-B14F-4D97-AF65-F5344CB8AC3E}">
        <p14:creationId xmlns:p14="http://schemas.microsoft.com/office/powerpoint/2010/main" val="569600100"/>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3CD38-986E-40B6-861C-2752CF25A3FE}"/>
              </a:ext>
            </a:extLst>
          </p:cNvPr>
          <p:cNvSpPr>
            <a:spLocks noGrp="1"/>
          </p:cNvSpPr>
          <p:nvPr>
            <p:ph type="title"/>
          </p:nvPr>
        </p:nvSpPr>
        <p:spPr>
          <a:xfrm>
            <a:off x="2909260" y="381000"/>
            <a:ext cx="3215110" cy="518613"/>
          </a:xfrm>
        </p:spPr>
        <p:txBody>
          <a:bodyPr>
            <a:noAutofit/>
          </a:bodyPr>
          <a:lstStyle/>
          <a:p>
            <a:r>
              <a:rPr lang="en-US" sz="3200" dirty="0">
                <a:solidFill>
                  <a:schemeClr val="tx1"/>
                </a:solidFill>
              </a:rPr>
              <a:t>How to Apply</a:t>
            </a:r>
          </a:p>
        </p:txBody>
      </p:sp>
      <p:sp>
        <p:nvSpPr>
          <p:cNvPr id="4" name="Slide Number Placeholder 3">
            <a:extLst>
              <a:ext uri="{FF2B5EF4-FFF2-40B4-BE49-F238E27FC236}">
                <a16:creationId xmlns:a16="http://schemas.microsoft.com/office/drawing/2014/main" id="{BF6EB105-A86A-4241-876A-4C78174665C0}"/>
              </a:ext>
            </a:extLst>
          </p:cNvPr>
          <p:cNvSpPr>
            <a:spLocks noGrp="1"/>
          </p:cNvSpPr>
          <p:nvPr>
            <p:ph type="sldNum" sz="quarter" idx="12"/>
          </p:nvPr>
        </p:nvSpPr>
        <p:spPr/>
        <p:txBody>
          <a:bodyPr/>
          <a:lstStyle/>
          <a:p>
            <a:fld id="{B1AB44B9-F1EC-4F4B-88D4-413245C9CD3E}" type="slidenum">
              <a:rPr lang="en-US" smtClean="0"/>
              <a:t>16</a:t>
            </a:fld>
            <a:endParaRPr lang="en-US" dirty="0"/>
          </a:p>
        </p:txBody>
      </p:sp>
      <p:sp>
        <p:nvSpPr>
          <p:cNvPr id="5" name="Rectangle 4">
            <a:extLst>
              <a:ext uri="{FF2B5EF4-FFF2-40B4-BE49-F238E27FC236}">
                <a16:creationId xmlns:a16="http://schemas.microsoft.com/office/drawing/2014/main" id="{FBA4705D-056D-4DF1-BE1E-D53172806AD0}"/>
              </a:ext>
            </a:extLst>
          </p:cNvPr>
          <p:cNvSpPr/>
          <p:nvPr/>
        </p:nvSpPr>
        <p:spPr>
          <a:xfrm>
            <a:off x="328967" y="1371600"/>
            <a:ext cx="8375695" cy="4739759"/>
          </a:xfrm>
          <a:prstGeom prst="rect">
            <a:avLst/>
          </a:prstGeom>
        </p:spPr>
        <p:txBody>
          <a:bodyPr wrap="square">
            <a:spAutoFit/>
          </a:bodyPr>
          <a:lstStyle/>
          <a:p>
            <a:pPr algn="ctr">
              <a:spcBef>
                <a:spcPts val="0"/>
              </a:spcBef>
              <a:spcAft>
                <a:spcPts val="0"/>
              </a:spcAft>
            </a:pPr>
            <a:r>
              <a:rPr lang="en-US" b="1" dirty="0">
                <a:solidFill>
                  <a:schemeClr val="accent5">
                    <a:lumMod val="75000"/>
                  </a:schemeClr>
                </a:solidFill>
              </a:rPr>
              <a:t>SBA’s Customer Service Representatives are ready to serve.</a:t>
            </a:r>
          </a:p>
          <a:p>
            <a:pPr algn="just">
              <a:spcBef>
                <a:spcPts val="0"/>
              </a:spcBef>
              <a:spcAft>
                <a:spcPts val="0"/>
              </a:spcAft>
            </a:pPr>
            <a:endParaRPr lang="en-US" b="1" dirty="0">
              <a:solidFill>
                <a:schemeClr val="accent5">
                  <a:lumMod val="75000"/>
                </a:schemeClr>
              </a:solidFill>
            </a:endParaRPr>
          </a:p>
          <a:p>
            <a:pPr marR="0" algn="just">
              <a:spcBef>
                <a:spcPts val="0"/>
              </a:spcBef>
              <a:spcAft>
                <a:spcPts val="0"/>
              </a:spcAft>
            </a:pPr>
            <a:endParaRPr lang="en-US" sz="1000" dirty="0">
              <a:solidFill>
                <a:schemeClr val="tx1"/>
              </a:solidFill>
              <a:latin typeface="Source Sans Pro" panose="020B0503030403020204" pitchFamily="34" charset="0"/>
              <a:ea typeface="Source Sans Pro" panose="020B0503030403020204" pitchFamily="34" charset="0"/>
            </a:endParaRPr>
          </a:p>
          <a:p>
            <a:pPr marL="231775" marR="0" indent="-231775">
              <a:spcBef>
                <a:spcPts val="0"/>
              </a:spcBef>
              <a:spcAft>
                <a:spcPts val="0"/>
              </a:spcAft>
              <a:buFont typeface="Arial" panose="020B0604020202020204" pitchFamily="34" charset="0"/>
              <a:buChar char="•"/>
            </a:pPr>
            <a:r>
              <a:rPr lang="en-US" sz="1800" dirty="0">
                <a:solidFill>
                  <a:schemeClr val="tx1"/>
                </a:solidFill>
                <a:latin typeface="Source Sans Pro" panose="020B0503030403020204" pitchFamily="34" charset="0"/>
                <a:ea typeface="Source Sans Pro" panose="020B0503030403020204" pitchFamily="34" charset="0"/>
              </a:rPr>
              <a:t>Applicants may apply online using the Electronic Loan Application (ELA) via SBA’s secure website at </a:t>
            </a:r>
            <a:r>
              <a:rPr lang="en-US" sz="1800" u="sng" dirty="0">
                <a:solidFill>
                  <a:srgbClr val="0000FF"/>
                </a:solidFill>
                <a:latin typeface="Source Sans Pro" panose="020B0503030403020204" pitchFamily="34" charset="0"/>
                <a:ea typeface="Source Sans Pro" panose="020B0503030403020204" pitchFamily="34" charset="0"/>
                <a:hlinkClick r:id="rId3"/>
              </a:rPr>
              <a:t>https://disasterloan.sba.gov/ela</a:t>
            </a:r>
            <a:r>
              <a:rPr lang="en-US" sz="1800" u="sng" dirty="0">
                <a:solidFill>
                  <a:srgbClr val="0000FF"/>
                </a:solidFill>
                <a:latin typeface="Source Sans Pro" panose="020B0503030403020204" pitchFamily="34" charset="0"/>
                <a:ea typeface="Source Sans Pro" panose="020B0503030403020204" pitchFamily="34" charset="0"/>
              </a:rPr>
              <a:t>. </a:t>
            </a:r>
          </a:p>
          <a:p>
            <a:pPr marL="231775" marR="0" indent="-231775">
              <a:spcBef>
                <a:spcPts val="0"/>
              </a:spcBef>
              <a:spcAft>
                <a:spcPts val="0"/>
              </a:spcAft>
              <a:buFont typeface="Arial" panose="020B0604020202020204" pitchFamily="34" charset="0"/>
              <a:buChar char="•"/>
            </a:pPr>
            <a:endParaRPr lang="en-US" sz="1800" u="sng" dirty="0">
              <a:solidFill>
                <a:srgbClr val="0000FF"/>
              </a:solidFill>
              <a:latin typeface="Source Sans Pro" panose="020B0503030403020204" pitchFamily="34" charset="0"/>
              <a:ea typeface="Source Sans Pro" panose="020B0503030403020204" pitchFamily="34" charset="0"/>
            </a:endParaRPr>
          </a:p>
          <a:p>
            <a:pPr marL="231775" marR="0" indent="-231775">
              <a:spcBef>
                <a:spcPts val="0"/>
              </a:spcBef>
              <a:spcAft>
                <a:spcPts val="0"/>
              </a:spcAft>
              <a:buFont typeface="Arial" panose="020B0604020202020204" pitchFamily="34" charset="0"/>
              <a:buChar char="•"/>
            </a:pPr>
            <a:r>
              <a:rPr lang="en-US" sz="1800" dirty="0">
                <a:solidFill>
                  <a:schemeClr val="tx1"/>
                </a:solidFill>
                <a:latin typeface="Source Sans Pro" panose="020B0503030403020204" pitchFamily="34" charset="0"/>
                <a:ea typeface="Source Sans Pro" panose="020B0503030403020204" pitchFamily="34" charset="0"/>
              </a:rPr>
              <a:t>Paper loan applications can be downloaded from </a:t>
            </a:r>
            <a:r>
              <a:rPr lang="en-US" sz="1800" u="sng" dirty="0">
                <a:solidFill>
                  <a:srgbClr val="0000FF"/>
                </a:solidFill>
                <a:latin typeface="Source Sans Pro" panose="020B0503030403020204" pitchFamily="34" charset="0"/>
                <a:ea typeface="Source Sans Pro" panose="020B0503030403020204" pitchFamily="34" charset="0"/>
                <a:hlinkClick r:id="rId4"/>
              </a:rPr>
              <a:t>www.sba.gov/disaster</a:t>
            </a:r>
            <a:r>
              <a:rPr lang="en-US" sz="1800" dirty="0">
                <a:latin typeface="Source Sans Pro" panose="020B0503030403020204" pitchFamily="34" charset="0"/>
                <a:ea typeface="Source Sans Pro" panose="020B0503030403020204" pitchFamily="34" charset="0"/>
              </a:rPr>
              <a:t>.  </a:t>
            </a:r>
            <a:r>
              <a:rPr lang="en-US" sz="1800" dirty="0">
                <a:solidFill>
                  <a:schemeClr val="tx1"/>
                </a:solidFill>
                <a:latin typeface="Source Sans Pro" panose="020B0503030403020204" pitchFamily="34" charset="0"/>
                <a:ea typeface="Source Sans Pro" panose="020B0503030403020204" pitchFamily="34" charset="0"/>
              </a:rPr>
              <a:t>Completed applications should be mailed to:</a:t>
            </a:r>
          </a:p>
          <a:p>
            <a:pPr marL="231775" marR="0" indent="-231775">
              <a:spcBef>
                <a:spcPts val="0"/>
              </a:spcBef>
              <a:spcAft>
                <a:spcPts val="0"/>
              </a:spcAft>
              <a:buFont typeface="Arial" panose="020B0604020202020204" pitchFamily="34" charset="0"/>
              <a:buChar char="•"/>
            </a:pPr>
            <a:endParaRPr lang="en-US" sz="1800" dirty="0">
              <a:solidFill>
                <a:schemeClr val="tx1"/>
              </a:solidFill>
              <a:latin typeface="Source Sans Pro" panose="020B0503030403020204" pitchFamily="34" charset="0"/>
              <a:ea typeface="Source Sans Pro" panose="020B0503030403020204" pitchFamily="34" charset="0"/>
            </a:endParaRPr>
          </a:p>
          <a:p>
            <a:pPr marL="231775" marR="0" indent="-231775" algn="ctr">
              <a:spcBef>
                <a:spcPts val="0"/>
              </a:spcBef>
              <a:spcAft>
                <a:spcPts val="0"/>
              </a:spcAft>
            </a:pPr>
            <a:r>
              <a:rPr lang="en-US" sz="1800" dirty="0">
                <a:solidFill>
                  <a:schemeClr val="tx1"/>
                </a:solidFill>
                <a:latin typeface="Source Sans Pro" panose="020B0503030403020204" pitchFamily="34" charset="0"/>
                <a:ea typeface="Source Sans Pro" panose="020B0503030403020204" pitchFamily="34" charset="0"/>
              </a:rPr>
              <a:t>U.S. Small Business Administration</a:t>
            </a:r>
          </a:p>
          <a:p>
            <a:pPr marL="231775" marR="0" indent="-231775" algn="ctr">
              <a:spcBef>
                <a:spcPts val="0"/>
              </a:spcBef>
              <a:spcAft>
                <a:spcPts val="0"/>
              </a:spcAft>
            </a:pPr>
            <a:r>
              <a:rPr lang="en-US" sz="1800" dirty="0">
                <a:solidFill>
                  <a:schemeClr val="tx1"/>
                </a:solidFill>
                <a:latin typeface="Source Sans Pro" panose="020B0503030403020204" pitchFamily="34" charset="0"/>
                <a:ea typeface="Source Sans Pro" panose="020B0503030403020204" pitchFamily="34" charset="0"/>
              </a:rPr>
              <a:t>Processing and Disbursement Center</a:t>
            </a:r>
          </a:p>
          <a:p>
            <a:pPr marL="231775" marR="0" indent="-231775" algn="ctr">
              <a:spcBef>
                <a:spcPts val="0"/>
              </a:spcBef>
              <a:spcAft>
                <a:spcPts val="0"/>
              </a:spcAft>
            </a:pPr>
            <a:r>
              <a:rPr lang="en-US" sz="1800" dirty="0">
                <a:solidFill>
                  <a:schemeClr val="tx1"/>
                </a:solidFill>
                <a:latin typeface="Source Sans Pro" panose="020B0503030403020204" pitchFamily="34" charset="0"/>
                <a:ea typeface="Source Sans Pro" panose="020B0503030403020204" pitchFamily="34" charset="0"/>
              </a:rPr>
              <a:t>14925 Kingsport Road</a:t>
            </a:r>
          </a:p>
          <a:p>
            <a:pPr marL="231775" marR="0" indent="-231775" algn="ctr">
              <a:spcBef>
                <a:spcPts val="0"/>
              </a:spcBef>
              <a:spcAft>
                <a:spcPts val="0"/>
              </a:spcAft>
            </a:pPr>
            <a:r>
              <a:rPr lang="en-US" sz="1800" dirty="0">
                <a:solidFill>
                  <a:schemeClr val="tx1"/>
                </a:solidFill>
                <a:latin typeface="Source Sans Pro" panose="020B0503030403020204" pitchFamily="34" charset="0"/>
                <a:ea typeface="Source Sans Pro" panose="020B0503030403020204" pitchFamily="34" charset="0"/>
              </a:rPr>
              <a:t>Fort Worth, TX  76155</a:t>
            </a:r>
            <a:r>
              <a:rPr lang="en-US" sz="1800" dirty="0">
                <a:latin typeface="Source Sans Pro" panose="020B0503030403020204" pitchFamily="34" charset="0"/>
                <a:ea typeface="Source Sans Pro" panose="020B0503030403020204" pitchFamily="34" charset="0"/>
              </a:rPr>
              <a:t>  </a:t>
            </a:r>
          </a:p>
          <a:p>
            <a:pPr marL="231775" marR="0" indent="-231775">
              <a:spcBef>
                <a:spcPts val="0"/>
              </a:spcBef>
              <a:spcAft>
                <a:spcPts val="0"/>
              </a:spcAft>
              <a:buFont typeface="Arial" panose="020B0604020202020204" pitchFamily="34" charset="0"/>
              <a:buChar char="•"/>
            </a:pPr>
            <a:endParaRPr lang="en-US" sz="1800" dirty="0">
              <a:latin typeface="Source Sans Pro" panose="020B0503030403020204" pitchFamily="34" charset="0"/>
              <a:ea typeface="Source Sans Pro" panose="020B0503030403020204" pitchFamily="34" charset="0"/>
            </a:endParaRPr>
          </a:p>
          <a:p>
            <a:pPr marL="231775" indent="-231775">
              <a:spcBef>
                <a:spcPts val="0"/>
              </a:spcBef>
              <a:spcAft>
                <a:spcPts val="0"/>
              </a:spcAft>
              <a:buFont typeface="Arial" panose="020B0604020202020204" pitchFamily="34" charset="0"/>
              <a:buChar char="•"/>
            </a:pPr>
            <a:r>
              <a:rPr lang="en-US" sz="1800" dirty="0">
                <a:solidFill>
                  <a:schemeClr val="tx1"/>
                </a:solidFill>
                <a:latin typeface="Source Sans Pro" panose="020B0503030403020204" pitchFamily="34" charset="0"/>
                <a:ea typeface="Source Sans Pro" panose="020B0503030403020204" pitchFamily="34" charset="0"/>
              </a:rPr>
              <a:t>Disaster loan information and application forms may also be obtained by calling the SBA’s Customer Service Center at 800-659-2955 (800-877-8339 for the deaf and hard-of-hearing) or by sending an email to </a:t>
            </a:r>
            <a:r>
              <a:rPr lang="en-US" sz="1800" u="sng" dirty="0">
                <a:solidFill>
                  <a:srgbClr val="0000FF"/>
                </a:solidFill>
                <a:latin typeface="Source Sans Pro" panose="020B0503030403020204" pitchFamily="34" charset="0"/>
                <a:ea typeface="Source Sans Pro" panose="020B0503030403020204" pitchFamily="34" charset="0"/>
                <a:hlinkClick r:id="rId5"/>
              </a:rPr>
              <a:t>disastercustomerservice@sba.gov</a:t>
            </a:r>
            <a:r>
              <a:rPr lang="en-US" sz="1800" dirty="0">
                <a:latin typeface="Source Sans Pro" panose="020B0503030403020204" pitchFamily="34" charset="0"/>
                <a:ea typeface="Source Sans Pro" panose="020B0503030403020204" pitchFamily="34" charset="0"/>
              </a:rPr>
              <a:t>.  </a:t>
            </a:r>
          </a:p>
        </p:txBody>
      </p:sp>
    </p:spTree>
    <p:extLst>
      <p:ext uri="{BB962C8B-B14F-4D97-AF65-F5344CB8AC3E}">
        <p14:creationId xmlns:p14="http://schemas.microsoft.com/office/powerpoint/2010/main" val="177972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7543-2B3B-43E0-8E80-4E3F452B078B}"/>
              </a:ext>
            </a:extLst>
          </p:cNvPr>
          <p:cNvSpPr>
            <a:spLocks noGrp="1"/>
          </p:cNvSpPr>
          <p:nvPr>
            <p:ph type="title"/>
          </p:nvPr>
        </p:nvSpPr>
        <p:spPr/>
        <p:txBody>
          <a:bodyPr>
            <a:normAutofit/>
          </a:bodyPr>
          <a:lstStyle/>
          <a:p>
            <a:r>
              <a:rPr lang="en-US" sz="3200" dirty="0">
                <a:solidFill>
                  <a:schemeClr val="tx1"/>
                </a:solidFill>
              </a:rPr>
              <a:t>Assistance From SBA Partners</a:t>
            </a:r>
          </a:p>
        </p:txBody>
      </p:sp>
      <p:sp>
        <p:nvSpPr>
          <p:cNvPr id="4" name="Slide Number Placeholder 3">
            <a:extLst>
              <a:ext uri="{FF2B5EF4-FFF2-40B4-BE49-F238E27FC236}">
                <a16:creationId xmlns:a16="http://schemas.microsoft.com/office/drawing/2014/main" id="{91CD0CFE-B380-4023-A205-962825536442}"/>
              </a:ext>
            </a:extLst>
          </p:cNvPr>
          <p:cNvSpPr>
            <a:spLocks noGrp="1"/>
          </p:cNvSpPr>
          <p:nvPr>
            <p:ph type="sldNum" sz="quarter" idx="12"/>
          </p:nvPr>
        </p:nvSpPr>
        <p:spPr/>
        <p:txBody>
          <a:bodyPr/>
          <a:lstStyle/>
          <a:p>
            <a:fld id="{B1AB44B9-F1EC-4F4B-88D4-413245C9CD3E}" type="slidenum">
              <a:rPr lang="en-US" smtClean="0"/>
              <a:t>17</a:t>
            </a:fld>
            <a:endParaRPr lang="en-US" dirty="0"/>
          </a:p>
        </p:txBody>
      </p:sp>
      <p:sp>
        <p:nvSpPr>
          <p:cNvPr id="5" name="Rectangle 4">
            <a:extLst>
              <a:ext uri="{FF2B5EF4-FFF2-40B4-BE49-F238E27FC236}">
                <a16:creationId xmlns:a16="http://schemas.microsoft.com/office/drawing/2014/main" id="{FC310595-E51D-4F06-9F0B-79EA0E610C22}"/>
              </a:ext>
            </a:extLst>
          </p:cNvPr>
          <p:cNvSpPr/>
          <p:nvPr/>
        </p:nvSpPr>
        <p:spPr>
          <a:xfrm>
            <a:off x="628650" y="1527064"/>
            <a:ext cx="7696200" cy="4093428"/>
          </a:xfrm>
          <a:prstGeom prst="rect">
            <a:avLst/>
          </a:prstGeom>
        </p:spPr>
        <p:txBody>
          <a:bodyPr wrap="square">
            <a:spAutoFit/>
          </a:bodyPr>
          <a:lstStyle/>
          <a:p>
            <a:pPr marL="0" marR="0">
              <a:spcBef>
                <a:spcPts val="0"/>
              </a:spcBef>
              <a:spcAft>
                <a:spcPts val="0"/>
              </a:spcAft>
            </a:pPr>
            <a:r>
              <a:rPr lang="en-US" sz="2400" dirty="0">
                <a:solidFill>
                  <a:schemeClr val="tx1"/>
                </a:solidFill>
                <a:latin typeface="Source Sans Pro" panose="020B0503030403020204" pitchFamily="34" charset="0"/>
                <a:ea typeface="Source Sans Pro" panose="020B0503030403020204" pitchFamily="34" charset="0"/>
              </a:rPr>
              <a:t>Free assistance with reconstructing financial records, preparing financial statements, and submitting the loan application is available from any of SBA’s partners: </a:t>
            </a:r>
          </a:p>
          <a:p>
            <a:pPr marL="0" marR="0">
              <a:spcBef>
                <a:spcPts val="0"/>
              </a:spcBef>
              <a:spcAft>
                <a:spcPts val="0"/>
              </a:spcAft>
            </a:pPr>
            <a:endParaRPr lang="en-US" sz="2400" dirty="0">
              <a:solidFill>
                <a:schemeClr val="tx1"/>
              </a:solidFill>
              <a:latin typeface="Source Sans Pro" panose="020B0503030403020204" pitchFamily="34" charset="0"/>
              <a:ea typeface="Source Sans Pro" panose="020B0503030403020204" pitchFamily="34" charset="0"/>
            </a:endParaRPr>
          </a:p>
          <a:p>
            <a:pPr marL="457200" marR="0" indent="-457200">
              <a:spcBef>
                <a:spcPts val="0"/>
              </a:spcBef>
              <a:spcAft>
                <a:spcPts val="0"/>
              </a:spcAft>
              <a:buAutoNum type="arabicParenR"/>
            </a:pPr>
            <a:r>
              <a:rPr lang="en-US" sz="2400" dirty="0">
                <a:solidFill>
                  <a:schemeClr val="tx1"/>
                </a:solidFill>
                <a:latin typeface="Source Sans Pro" panose="020B0503030403020204" pitchFamily="34" charset="0"/>
                <a:ea typeface="Source Sans Pro" panose="020B0503030403020204" pitchFamily="34" charset="0"/>
              </a:rPr>
              <a:t>Small Business Development Centers (SBDCs)</a:t>
            </a:r>
          </a:p>
          <a:p>
            <a:pPr marL="457200" marR="0" indent="-457200">
              <a:spcBef>
                <a:spcPts val="0"/>
              </a:spcBef>
              <a:spcAft>
                <a:spcPts val="0"/>
              </a:spcAft>
              <a:buAutoNum type="arabicParenR"/>
            </a:pPr>
            <a:r>
              <a:rPr lang="en-US" sz="2400" dirty="0">
                <a:solidFill>
                  <a:schemeClr val="tx1"/>
                </a:solidFill>
                <a:latin typeface="Source Sans Pro" panose="020B0503030403020204" pitchFamily="34" charset="0"/>
                <a:ea typeface="Source Sans Pro" panose="020B0503030403020204" pitchFamily="34" charset="0"/>
              </a:rPr>
              <a:t>SCORE</a:t>
            </a:r>
          </a:p>
          <a:p>
            <a:pPr marL="457200" marR="0" indent="-457200">
              <a:spcBef>
                <a:spcPts val="0"/>
              </a:spcBef>
              <a:spcAft>
                <a:spcPts val="0"/>
              </a:spcAft>
              <a:buAutoNum type="arabicParenR"/>
            </a:pPr>
            <a:r>
              <a:rPr lang="en-US" sz="2400" dirty="0">
                <a:solidFill>
                  <a:schemeClr val="tx1"/>
                </a:solidFill>
                <a:latin typeface="Source Sans Pro" panose="020B0503030403020204" pitchFamily="34" charset="0"/>
                <a:ea typeface="Source Sans Pro" panose="020B0503030403020204" pitchFamily="34" charset="0"/>
              </a:rPr>
              <a:t>Women’s Business Centers (WBC)  </a:t>
            </a:r>
          </a:p>
          <a:p>
            <a:pPr marL="0" marR="0">
              <a:spcBef>
                <a:spcPts val="0"/>
              </a:spcBef>
              <a:spcAft>
                <a:spcPts val="0"/>
              </a:spcAft>
            </a:pPr>
            <a:endParaRPr lang="en-US" sz="2400" dirty="0">
              <a:solidFill>
                <a:srgbClr val="000000"/>
              </a:solidFill>
              <a:latin typeface="Source Sans Pro" panose="020B0503030403020204" pitchFamily="34" charset="0"/>
              <a:ea typeface="Source Sans Pro" panose="020B0503030403020204" pitchFamily="34" charset="0"/>
            </a:endParaRPr>
          </a:p>
          <a:p>
            <a:pPr marL="0" marR="0">
              <a:spcBef>
                <a:spcPts val="0"/>
              </a:spcBef>
              <a:spcAft>
                <a:spcPts val="0"/>
              </a:spcAft>
            </a:pPr>
            <a:r>
              <a:rPr lang="en-US" sz="2400" dirty="0">
                <a:solidFill>
                  <a:schemeClr val="tx1"/>
                </a:solidFill>
                <a:latin typeface="Source Sans Pro" panose="020B0503030403020204" pitchFamily="34" charset="0"/>
                <a:ea typeface="Source Sans Pro" panose="020B0503030403020204" pitchFamily="34" charset="0"/>
              </a:rPr>
              <a:t>For the nearest office, visit</a:t>
            </a:r>
            <a:r>
              <a:rPr lang="en-US" sz="2400" dirty="0">
                <a:solidFill>
                  <a:srgbClr val="000000"/>
                </a:solidFill>
                <a:latin typeface="Source Sans Pro" panose="020B0503030403020204" pitchFamily="34" charset="0"/>
                <a:ea typeface="Source Sans Pro" panose="020B0503030403020204" pitchFamily="34" charset="0"/>
              </a:rPr>
              <a:t>: </a:t>
            </a:r>
            <a:r>
              <a:rPr lang="en-US" sz="2400" dirty="0">
                <a:solidFill>
                  <a:srgbClr val="000000"/>
                </a:solidFill>
                <a:latin typeface="Source Sans Pro" panose="020B0503030403020204" pitchFamily="34" charset="0"/>
                <a:ea typeface="Source Sans Pro" panose="020B0503030403020204" pitchFamily="34" charset="0"/>
                <a:hlinkClick r:id="rId3"/>
              </a:rPr>
              <a:t>https://www.sba.gov/local-assistance</a:t>
            </a:r>
            <a:endParaRPr lang="en-US" sz="2400" dirty="0">
              <a:solidFill>
                <a:srgbClr val="000000"/>
              </a:solidFill>
              <a:latin typeface="Source Sans Pro" panose="020B0503030403020204" pitchFamily="34" charset="0"/>
              <a:ea typeface="Source Sans Pro" panose="020B0503030403020204" pitchFamily="34" charset="0"/>
            </a:endParaRP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89063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5A2C4-AD28-4C28-9538-97EF6EE20E44}"/>
              </a:ext>
            </a:extLst>
          </p:cNvPr>
          <p:cNvSpPr>
            <a:spLocks noGrp="1"/>
          </p:cNvSpPr>
          <p:nvPr>
            <p:ph type="title"/>
          </p:nvPr>
        </p:nvSpPr>
        <p:spPr/>
        <p:txBody>
          <a:bodyPr>
            <a:normAutofit/>
          </a:bodyPr>
          <a:lstStyle/>
          <a:p>
            <a:r>
              <a:rPr lang="en-US" sz="3200" dirty="0">
                <a:solidFill>
                  <a:schemeClr val="tx1"/>
                </a:solidFill>
              </a:rPr>
              <a:t>Submit Your Application </a:t>
            </a:r>
            <a:br>
              <a:rPr lang="en-US" sz="3200" dirty="0">
                <a:solidFill>
                  <a:schemeClr val="tx1"/>
                </a:solidFill>
              </a:rPr>
            </a:br>
            <a:r>
              <a:rPr lang="en-US" sz="3200" dirty="0">
                <a:solidFill>
                  <a:schemeClr val="tx1"/>
                </a:solidFill>
              </a:rPr>
              <a:t>As Soon As Possible</a:t>
            </a:r>
          </a:p>
        </p:txBody>
      </p:sp>
      <p:sp>
        <p:nvSpPr>
          <p:cNvPr id="4" name="Slide Number Placeholder 3">
            <a:extLst>
              <a:ext uri="{FF2B5EF4-FFF2-40B4-BE49-F238E27FC236}">
                <a16:creationId xmlns:a16="http://schemas.microsoft.com/office/drawing/2014/main" id="{CE74E795-0112-4447-B761-CD33707EC51F}"/>
              </a:ext>
            </a:extLst>
          </p:cNvPr>
          <p:cNvSpPr>
            <a:spLocks noGrp="1"/>
          </p:cNvSpPr>
          <p:nvPr>
            <p:ph type="sldNum" sz="quarter" idx="12"/>
          </p:nvPr>
        </p:nvSpPr>
        <p:spPr/>
        <p:txBody>
          <a:bodyPr/>
          <a:lstStyle/>
          <a:p>
            <a:fld id="{B1AB44B9-F1EC-4F4B-88D4-413245C9CD3E}" type="slidenum">
              <a:rPr lang="en-US" smtClean="0"/>
              <a:t>18</a:t>
            </a:fld>
            <a:endParaRPr lang="en-US" dirty="0"/>
          </a:p>
        </p:txBody>
      </p:sp>
      <p:sp>
        <p:nvSpPr>
          <p:cNvPr id="5" name="Rectangle 4">
            <a:extLst>
              <a:ext uri="{FF2B5EF4-FFF2-40B4-BE49-F238E27FC236}">
                <a16:creationId xmlns:a16="http://schemas.microsoft.com/office/drawing/2014/main" id="{EDE9A06C-630A-45F7-A36E-4F6007486E25}"/>
              </a:ext>
            </a:extLst>
          </p:cNvPr>
          <p:cNvSpPr/>
          <p:nvPr/>
        </p:nvSpPr>
        <p:spPr>
          <a:xfrm>
            <a:off x="762000" y="1623297"/>
            <a:ext cx="7368010" cy="4401205"/>
          </a:xfrm>
          <a:prstGeom prst="rect">
            <a:avLst/>
          </a:prstGeom>
        </p:spPr>
        <p:txBody>
          <a:bodyPr wrap="square">
            <a:spAutoFit/>
          </a:bodyPr>
          <a:lstStyle/>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Recheck the filing requirements to ensure that all the needed information is submitted.</a:t>
            </a:r>
          </a:p>
          <a:p>
            <a:pPr>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The biggest reason for delays in processing is due to </a:t>
            </a:r>
            <a:r>
              <a:rPr lang="en-US" b="1" i="1" u="sng" dirty="0">
                <a:solidFill>
                  <a:schemeClr val="tx1"/>
                </a:solidFill>
                <a:latin typeface="Source Sans Pro" panose="020B0503030403020204" pitchFamily="34" charset="0"/>
                <a:ea typeface="Source Sans Pro" panose="020B0503030403020204" pitchFamily="34" charset="0"/>
              </a:rPr>
              <a:t>missing information</a:t>
            </a:r>
            <a:r>
              <a:rPr lang="en-US" dirty="0">
                <a:solidFill>
                  <a:schemeClr val="tx1"/>
                </a:solidFill>
                <a:latin typeface="Source Sans Pro" panose="020B0503030403020204" pitchFamily="34" charset="0"/>
                <a:ea typeface="Source Sans Pro" panose="020B0503030403020204" pitchFamily="34" charset="0"/>
              </a:rPr>
              <a:t>.  Make sure to complete all filing requirements before submitting the application and forms.</a:t>
            </a:r>
          </a:p>
          <a:p>
            <a:pPr>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more funds are needed, applicants can submit supporting documents and a request for an increase.  If less funds are needed, applicants can request a reduction in the loan amount. </a:t>
            </a:r>
          </a:p>
          <a:p>
            <a:pPr>
              <a:spcBef>
                <a:spcPts val="0"/>
              </a:spcBef>
              <a:spcAft>
                <a:spcPts val="0"/>
              </a:spcAft>
            </a:pPr>
            <a:endParaRPr lang="en-US" dirty="0">
              <a:solidFill>
                <a:schemeClr val="tx1"/>
              </a:solidFill>
              <a:latin typeface="Source Sans Pro" panose="020B0503030403020204" pitchFamily="34" charset="0"/>
              <a:ea typeface="Source Sans Pro" panose="020B0503030403020204" pitchFamily="34" charset="0"/>
            </a:endParaRPr>
          </a:p>
          <a:p>
            <a:pPr>
              <a:spcBef>
                <a:spcPts val="0"/>
              </a:spcBef>
              <a:spcAft>
                <a:spcPts val="0"/>
              </a:spcAft>
            </a:pPr>
            <a:r>
              <a:rPr lang="en-US" dirty="0">
                <a:solidFill>
                  <a:schemeClr val="tx1"/>
                </a:solidFill>
                <a:latin typeface="Source Sans Pro" panose="020B0503030403020204" pitchFamily="34" charset="0"/>
                <a:ea typeface="Source Sans Pro" panose="020B0503030403020204" pitchFamily="34" charset="0"/>
              </a:rPr>
              <a:t>If the loan request is denied, the applicant will be given up to six months in which to provide new information and submit a written request for reconsideration.</a:t>
            </a:r>
          </a:p>
        </p:txBody>
      </p:sp>
    </p:spTree>
    <p:extLst>
      <p:ext uri="{BB962C8B-B14F-4D97-AF65-F5344CB8AC3E}">
        <p14:creationId xmlns:p14="http://schemas.microsoft.com/office/powerpoint/2010/main" val="2723516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47937" y="560056"/>
            <a:ext cx="8771137" cy="582886"/>
          </a:xfrm>
        </p:spPr>
        <p:txBody>
          <a:bodyPr anchor="ctr">
            <a:normAutofit/>
          </a:bodyPr>
          <a:lstStyle/>
          <a:p>
            <a:pPr algn="ctr"/>
            <a:r>
              <a:rPr lang="en-US" altLang="en-US" sz="3200" b="1" dirty="0">
                <a:solidFill>
                  <a:schemeClr val="tx1"/>
                </a:solidFill>
                <a:latin typeface="Source Sans Pro" panose="020B0503030403020204" pitchFamily="34" charset="0"/>
                <a:ea typeface="Source Sans Pro" panose="020B0503030403020204" pitchFamily="34" charset="0"/>
                <a:cs typeface="Arial" charset="0"/>
              </a:rPr>
              <a:t>Any Questions?</a:t>
            </a:r>
          </a:p>
        </p:txBody>
      </p:sp>
      <p:pic>
        <p:nvPicPr>
          <p:cNvPr id="37892" name="Picture 3" descr="C:\Users\mcihenac\Desktop\Symbol-Hel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605" y="2035506"/>
            <a:ext cx="2209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9"/>
          <p:cNvSpPr txBox="1">
            <a:spLocks noChangeArrowheads="1"/>
          </p:cNvSpPr>
          <p:nvPr/>
        </p:nvSpPr>
        <p:spPr bwMode="auto">
          <a:xfrm>
            <a:off x="1828800" y="4343400"/>
            <a:ext cx="533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itchFamily="34" charset="0"/>
                <a:ea typeface="MS PGothic" pitchFamily="34" charset="-128"/>
              </a:defRPr>
            </a:lvl1pPr>
            <a:lvl2pPr marL="742950" indent="-285750" eaLnBrk="0" hangingPunct="0">
              <a:defRPr sz="2000">
                <a:solidFill>
                  <a:srgbClr val="545555"/>
                </a:solidFill>
                <a:latin typeface="Arial" pitchFamily="34" charset="0"/>
                <a:ea typeface="MS PGothic" pitchFamily="34" charset="-128"/>
              </a:defRPr>
            </a:lvl2pPr>
            <a:lvl3pPr marL="1143000" indent="-228600" eaLnBrk="0" hangingPunct="0">
              <a:defRPr sz="2000">
                <a:solidFill>
                  <a:srgbClr val="545555"/>
                </a:solidFill>
                <a:latin typeface="Arial" pitchFamily="34" charset="0"/>
                <a:ea typeface="MS PGothic" pitchFamily="34" charset="-128"/>
              </a:defRPr>
            </a:lvl3pPr>
            <a:lvl4pPr marL="1600200" indent="-228600" eaLnBrk="0" hangingPunct="0">
              <a:defRPr sz="2000">
                <a:solidFill>
                  <a:srgbClr val="545555"/>
                </a:solidFill>
                <a:latin typeface="Arial" pitchFamily="34" charset="0"/>
                <a:ea typeface="MS PGothic" pitchFamily="34" charset="-128"/>
              </a:defRPr>
            </a:lvl4pPr>
            <a:lvl5pPr marL="2057400" indent="-228600" eaLnBrk="0" hangingPunct="0">
              <a:defRPr sz="2000">
                <a:solidFill>
                  <a:srgbClr val="545555"/>
                </a:solidFill>
                <a:latin typeface="Arial" pitchFamily="34" charset="0"/>
                <a:ea typeface="MS PGothic" pitchFamily="34" charset="-128"/>
              </a:defRPr>
            </a:lvl5pPr>
            <a:lvl6pPr marL="2514600" indent="-228600" eaLnBrk="0" fontAlgn="base" hangingPunct="0">
              <a:spcBef>
                <a:spcPct val="0"/>
              </a:spcBef>
              <a:spcAft>
                <a:spcPct val="0"/>
              </a:spcAft>
              <a:defRPr sz="2000">
                <a:solidFill>
                  <a:srgbClr val="545555"/>
                </a:solidFill>
                <a:latin typeface="Arial" pitchFamily="34" charset="0"/>
                <a:ea typeface="MS PGothic" pitchFamily="34" charset="-128"/>
              </a:defRPr>
            </a:lvl6pPr>
            <a:lvl7pPr marL="2971800" indent="-228600" eaLnBrk="0" fontAlgn="base" hangingPunct="0">
              <a:spcBef>
                <a:spcPct val="0"/>
              </a:spcBef>
              <a:spcAft>
                <a:spcPct val="0"/>
              </a:spcAft>
              <a:defRPr sz="2000">
                <a:solidFill>
                  <a:srgbClr val="545555"/>
                </a:solidFill>
                <a:latin typeface="Arial" pitchFamily="34" charset="0"/>
                <a:ea typeface="MS PGothic" pitchFamily="34" charset="-128"/>
              </a:defRPr>
            </a:lvl7pPr>
            <a:lvl8pPr marL="3429000" indent="-228600" eaLnBrk="0" fontAlgn="base" hangingPunct="0">
              <a:spcBef>
                <a:spcPct val="0"/>
              </a:spcBef>
              <a:spcAft>
                <a:spcPct val="0"/>
              </a:spcAft>
              <a:defRPr sz="2000">
                <a:solidFill>
                  <a:srgbClr val="545555"/>
                </a:solidFill>
                <a:latin typeface="Arial" pitchFamily="34" charset="0"/>
                <a:ea typeface="MS PGothic" pitchFamily="34" charset="-128"/>
              </a:defRPr>
            </a:lvl8pPr>
            <a:lvl9pPr marL="3886200" indent="-228600" eaLnBrk="0" fontAlgn="base" hangingPunct="0">
              <a:spcBef>
                <a:spcPct val="0"/>
              </a:spcBef>
              <a:spcAft>
                <a:spcPct val="0"/>
              </a:spcAft>
              <a:defRPr sz="2000">
                <a:solidFill>
                  <a:srgbClr val="545555"/>
                </a:solidFill>
                <a:latin typeface="Arial" pitchFamily="34" charset="0"/>
                <a:ea typeface="MS PGothic" pitchFamily="34" charset="-128"/>
              </a:defRPr>
            </a:lvl9pPr>
          </a:lstStyle>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More  information concerning</a:t>
            </a:r>
          </a:p>
          <a:p>
            <a:pPr algn="ctr" eaLnBrk="1" hangingPunct="1">
              <a:defRPr/>
            </a:pP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SBA and its programs </a:t>
            </a:r>
            <a:b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br>
            <a:r>
              <a:rPr lang="en-US" altLang="en-US" sz="2400"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visit our website at:</a:t>
            </a:r>
          </a:p>
          <a:p>
            <a:pPr algn="ctr" eaLnBrk="1" hangingPunct="1">
              <a:defRPr/>
            </a:pPr>
            <a:r>
              <a:rPr lang="en-US" altLang="en-US" sz="2400" b="1" u="sng" dirty="0">
                <a:solidFill>
                  <a:srgbClr val="000000"/>
                </a:solidFill>
                <a:latin typeface="Source Sans Pro" panose="020B0503030403020204" pitchFamily="34" charset="0"/>
                <a:ea typeface="Source Sans Pro" panose="020B0503030403020204" pitchFamily="34" charset="0"/>
                <a:cs typeface="Arial" panose="020B0604020202020204" pitchFamily="34" charset="0"/>
              </a:rPr>
              <a:t>www.sba.gov/disaster</a:t>
            </a:r>
            <a:endParaRPr lang="en-US" altLang="en-US"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6" name="Slide Number Placeholder 4">
            <a:extLst>
              <a:ext uri="{FF2B5EF4-FFF2-40B4-BE49-F238E27FC236}">
                <a16:creationId xmlns:a16="http://schemas.microsoft.com/office/drawing/2014/main" id="{580DFF40-F2C9-48D0-A3FE-37BB2BB34EE8}"/>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19</a:t>
            </a:fld>
            <a:endParaRPr lang="en-US" altLang="en-US" dirty="0"/>
          </a:p>
        </p:txBody>
      </p:sp>
    </p:spTree>
    <p:extLst>
      <p:ext uri="{BB962C8B-B14F-4D97-AF65-F5344CB8AC3E}">
        <p14:creationId xmlns:p14="http://schemas.microsoft.com/office/powerpoint/2010/main" val="1839399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49C4D-A752-4012-AB50-86B1D5D55CD1}"/>
              </a:ext>
            </a:extLst>
          </p:cNvPr>
          <p:cNvSpPr>
            <a:spLocks noGrp="1"/>
          </p:cNvSpPr>
          <p:nvPr>
            <p:ph type="ctrTitle"/>
          </p:nvPr>
        </p:nvSpPr>
        <p:spPr>
          <a:xfrm>
            <a:off x="800100" y="1600200"/>
            <a:ext cx="7543800" cy="5029200"/>
          </a:xfrm>
        </p:spPr>
        <p:txBody>
          <a:bodyPr>
            <a:normAutofit fontScale="90000"/>
          </a:bodyPr>
          <a:lstStyle/>
          <a:p>
            <a:pPr>
              <a:lnSpc>
                <a:spcPct val="100000"/>
              </a:lnSpc>
            </a:pPr>
            <a:r>
              <a:rPr lang="en-US" sz="4000" u="sng" dirty="0"/>
              <a:t>SBA Disaster Customer Service Center</a:t>
            </a:r>
            <a:br>
              <a:rPr lang="en-US" sz="3600" dirty="0"/>
            </a:br>
            <a:r>
              <a:rPr lang="en-US" sz="3600" b="0" dirty="0">
                <a:solidFill>
                  <a:schemeClr val="bg2">
                    <a:lumMod val="60000"/>
                    <a:lumOff val="40000"/>
                  </a:schemeClr>
                </a:solidFill>
              </a:rPr>
              <a:t>call - (800) 659-2955</a:t>
            </a:r>
            <a:br>
              <a:rPr lang="en-US" sz="3600" b="0" dirty="0">
                <a:solidFill>
                  <a:schemeClr val="bg2">
                    <a:lumMod val="60000"/>
                    <a:lumOff val="40000"/>
                  </a:schemeClr>
                </a:solidFill>
              </a:rPr>
            </a:br>
            <a:r>
              <a:rPr lang="en-US" sz="3600" b="0" dirty="0">
                <a:solidFill>
                  <a:schemeClr val="bg2">
                    <a:lumMod val="60000"/>
                    <a:lumOff val="40000"/>
                  </a:schemeClr>
                </a:solidFill>
              </a:rPr>
              <a:t>email - disastercustomerservice@sba.gov </a:t>
            </a:r>
            <a:br>
              <a:rPr lang="en-US" sz="3600" dirty="0"/>
            </a:br>
            <a:br>
              <a:rPr lang="en-US" sz="3600" dirty="0"/>
            </a:br>
            <a:r>
              <a:rPr lang="en-US" sz="4000" u="sng" dirty="0"/>
              <a:t>SBA  Website for Information</a:t>
            </a:r>
            <a:br>
              <a:rPr lang="en-US" sz="3600" dirty="0"/>
            </a:br>
            <a:r>
              <a:rPr lang="en-US" sz="3600" b="0" dirty="0">
                <a:solidFill>
                  <a:schemeClr val="bg2">
                    <a:lumMod val="60000"/>
                    <a:lumOff val="40000"/>
                  </a:schemeClr>
                </a:solidFill>
              </a:rPr>
              <a:t>www.SBA.gov/disaster</a:t>
            </a:r>
            <a:br>
              <a:rPr lang="en-US" sz="3600" dirty="0"/>
            </a:br>
            <a:br>
              <a:rPr lang="en-US" sz="3600" dirty="0"/>
            </a:br>
            <a:r>
              <a:rPr lang="en-US" sz="4000" u="sng" dirty="0"/>
              <a:t>SBA Website to Apply</a:t>
            </a:r>
            <a:br>
              <a:rPr lang="en-US" sz="3600" dirty="0"/>
            </a:br>
            <a:r>
              <a:rPr lang="en-US" sz="3600" b="0" dirty="0">
                <a:solidFill>
                  <a:schemeClr val="bg2">
                    <a:lumMod val="60000"/>
                    <a:lumOff val="40000"/>
                  </a:schemeClr>
                </a:solidFill>
              </a:rPr>
              <a:t>https://disasterloan.sba.gov/ela</a:t>
            </a:r>
            <a:endParaRPr lang="en-US" sz="3600" b="0" dirty="0"/>
          </a:p>
        </p:txBody>
      </p:sp>
    </p:spTree>
    <p:extLst>
      <p:ext uri="{BB962C8B-B14F-4D97-AF65-F5344CB8AC3E}">
        <p14:creationId xmlns:p14="http://schemas.microsoft.com/office/powerpoint/2010/main" val="2372900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34881-C621-4261-BE15-887FCD8DBA56}"/>
              </a:ext>
            </a:extLst>
          </p:cNvPr>
          <p:cNvSpPr>
            <a:spLocks noGrp="1"/>
          </p:cNvSpPr>
          <p:nvPr>
            <p:ph type="title"/>
          </p:nvPr>
        </p:nvSpPr>
        <p:spPr>
          <a:xfrm>
            <a:off x="628650" y="609600"/>
            <a:ext cx="7886700" cy="917464"/>
          </a:xfrm>
        </p:spPr>
        <p:txBody>
          <a:bodyPr/>
          <a:lstStyle/>
          <a:p>
            <a:r>
              <a:rPr lang="en-US" dirty="0"/>
              <a:t>Deferments</a:t>
            </a:r>
          </a:p>
        </p:txBody>
      </p:sp>
      <p:sp>
        <p:nvSpPr>
          <p:cNvPr id="4" name="Slide Number Placeholder 3">
            <a:extLst>
              <a:ext uri="{FF2B5EF4-FFF2-40B4-BE49-F238E27FC236}">
                <a16:creationId xmlns:a16="http://schemas.microsoft.com/office/drawing/2014/main" id="{7CF914A3-C411-471C-8047-43180C87698E}"/>
              </a:ext>
            </a:extLst>
          </p:cNvPr>
          <p:cNvSpPr>
            <a:spLocks noGrp="1"/>
          </p:cNvSpPr>
          <p:nvPr>
            <p:ph type="sldNum" sz="quarter" idx="12"/>
          </p:nvPr>
        </p:nvSpPr>
        <p:spPr/>
        <p:txBody>
          <a:bodyPr/>
          <a:lstStyle/>
          <a:p>
            <a:fld id="{B1AB44B9-F1EC-4F4B-88D4-413245C9CD3E}" type="slidenum">
              <a:rPr lang="en-US" smtClean="0"/>
              <a:t>3</a:t>
            </a:fld>
            <a:endParaRPr lang="en-US" dirty="0"/>
          </a:p>
        </p:txBody>
      </p:sp>
      <p:sp>
        <p:nvSpPr>
          <p:cNvPr id="5" name="TextBox 4">
            <a:extLst>
              <a:ext uri="{FF2B5EF4-FFF2-40B4-BE49-F238E27FC236}">
                <a16:creationId xmlns:a16="http://schemas.microsoft.com/office/drawing/2014/main" id="{6AC73AD8-C442-4708-BAA7-E46F2C639D31}"/>
              </a:ext>
            </a:extLst>
          </p:cNvPr>
          <p:cNvSpPr txBox="1"/>
          <p:nvPr/>
        </p:nvSpPr>
        <p:spPr>
          <a:xfrm>
            <a:off x="914400" y="1660083"/>
            <a:ext cx="7600950" cy="4401205"/>
          </a:xfrm>
          <a:prstGeom prst="rect">
            <a:avLst/>
          </a:prstGeom>
          <a:noFill/>
        </p:spPr>
        <p:txBody>
          <a:bodyPr wrap="square" rtlCol="0">
            <a:spAutoFit/>
          </a:bodyPr>
          <a:lstStyle/>
          <a:p>
            <a:r>
              <a:rPr lang="en-US" sz="2400" dirty="0">
                <a:latin typeface="Source Sans Pro" panose="020B0503030403020204" pitchFamily="34" charset="0"/>
                <a:ea typeface="Source Sans Pro" panose="020B0503030403020204" pitchFamily="34" charset="0"/>
              </a:rPr>
              <a:t>SBA issued Informational Notice 5000-20004 to remind Lenders of their unilateral authority to defer payments.  Please review the appropriate SOP’s for guidance.</a:t>
            </a:r>
          </a:p>
          <a:p>
            <a:endParaRPr lang="en-US" sz="2400" dirty="0">
              <a:latin typeface="Source Sans Pro" panose="020B0503030403020204" pitchFamily="34" charset="0"/>
              <a:ea typeface="Source Sans Pro" panose="020B0503030403020204" pitchFamily="34" charset="0"/>
            </a:endParaRPr>
          </a:p>
          <a:p>
            <a:endParaRPr lang="en-US" sz="24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rPr>
              <a:t>7(a) Loans – SOP 50-57 (2)</a:t>
            </a:r>
          </a:p>
          <a:p>
            <a:endParaRPr lang="en-US" sz="24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rPr>
              <a:t>504 Loans – SOP 50-55</a:t>
            </a:r>
          </a:p>
          <a:p>
            <a:endParaRPr lang="en-US" sz="2400" dirty="0">
              <a:latin typeface="Source Sans Pro" panose="020B0503030403020204" pitchFamily="34" charset="0"/>
              <a:ea typeface="Source Sans Pro" panose="020B0503030403020204" pitchFamily="34" charset="0"/>
            </a:endParaRPr>
          </a:p>
          <a:p>
            <a:r>
              <a:rPr lang="en-US" sz="2400" dirty="0">
                <a:latin typeface="Source Sans Pro" panose="020B0503030403020204" pitchFamily="34" charset="0"/>
                <a:ea typeface="Source Sans Pro" panose="020B0503030403020204" pitchFamily="34" charset="0"/>
              </a:rPr>
              <a:t>Microloans – SOP 52-00 (2)</a:t>
            </a:r>
          </a:p>
          <a:p>
            <a:endParaRPr lang="en-US" dirty="0"/>
          </a:p>
          <a:p>
            <a:endParaRPr lang="en-US" dirty="0"/>
          </a:p>
        </p:txBody>
      </p:sp>
    </p:spTree>
    <p:extLst>
      <p:ext uri="{BB962C8B-B14F-4D97-AF65-F5344CB8AC3E}">
        <p14:creationId xmlns:p14="http://schemas.microsoft.com/office/powerpoint/2010/main" val="982322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D0B6F-2936-4261-A5A3-946915E1CF8C}"/>
              </a:ext>
            </a:extLst>
          </p:cNvPr>
          <p:cNvSpPr>
            <a:spLocks noGrp="1"/>
          </p:cNvSpPr>
          <p:nvPr>
            <p:ph type="title"/>
          </p:nvPr>
        </p:nvSpPr>
        <p:spPr>
          <a:xfrm>
            <a:off x="6457950" y="298568"/>
            <a:ext cx="2057400" cy="598904"/>
          </a:xfrm>
        </p:spPr>
        <p:txBody>
          <a:bodyPr/>
          <a:lstStyle/>
          <a:p>
            <a:r>
              <a:rPr lang="en-US" dirty="0"/>
              <a:t>Deferments</a:t>
            </a:r>
          </a:p>
        </p:txBody>
      </p:sp>
      <p:pic>
        <p:nvPicPr>
          <p:cNvPr id="7" name="Content Placeholder 6">
            <a:extLst>
              <a:ext uri="{FF2B5EF4-FFF2-40B4-BE49-F238E27FC236}">
                <a16:creationId xmlns:a16="http://schemas.microsoft.com/office/drawing/2014/main" id="{03A9AA7F-D094-4F3E-9F0D-F68C89113F77}"/>
              </a:ext>
            </a:extLst>
          </p:cNvPr>
          <p:cNvPicPr>
            <a:picLocks noGrp="1" noChangeAspect="1"/>
          </p:cNvPicPr>
          <p:nvPr>
            <p:ph idx="1"/>
          </p:nvPr>
        </p:nvPicPr>
        <p:blipFill>
          <a:blip r:embed="rId2"/>
          <a:stretch>
            <a:fillRect/>
          </a:stretch>
        </p:blipFill>
        <p:spPr>
          <a:xfrm>
            <a:off x="533400" y="298568"/>
            <a:ext cx="5924550" cy="6282460"/>
          </a:xfrm>
          <a:prstGeom prst="rect">
            <a:avLst/>
          </a:prstGeom>
        </p:spPr>
      </p:pic>
      <p:sp>
        <p:nvSpPr>
          <p:cNvPr id="5" name="Slide Number Placeholder 4">
            <a:extLst>
              <a:ext uri="{FF2B5EF4-FFF2-40B4-BE49-F238E27FC236}">
                <a16:creationId xmlns:a16="http://schemas.microsoft.com/office/drawing/2014/main" id="{A8B9AEE0-5A95-4EF0-B788-946998E22644}"/>
              </a:ext>
            </a:extLst>
          </p:cNvPr>
          <p:cNvSpPr>
            <a:spLocks noGrp="1"/>
          </p:cNvSpPr>
          <p:nvPr>
            <p:ph type="sldNum" sz="quarter" idx="12"/>
          </p:nvPr>
        </p:nvSpPr>
        <p:spPr/>
        <p:txBody>
          <a:bodyPr/>
          <a:lstStyle/>
          <a:p>
            <a:fld id="{B1AB44B9-F1EC-4F4B-88D4-413245C9CD3E}" type="slidenum">
              <a:rPr lang="en-US" smtClean="0"/>
              <a:t>4</a:t>
            </a:fld>
            <a:endParaRPr lang="en-US" dirty="0"/>
          </a:p>
        </p:txBody>
      </p:sp>
    </p:spTree>
    <p:extLst>
      <p:ext uri="{BB962C8B-B14F-4D97-AF65-F5344CB8AC3E}">
        <p14:creationId xmlns:p14="http://schemas.microsoft.com/office/powerpoint/2010/main" val="229766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63EF11-9D47-4342-9124-0C228414A71D}"/>
              </a:ext>
            </a:extLst>
          </p:cNvPr>
          <p:cNvSpPr>
            <a:spLocks noChangeArrowheads="1"/>
          </p:cNvSpPr>
          <p:nvPr/>
        </p:nvSpPr>
        <p:spPr bwMode="auto">
          <a:xfrm>
            <a:off x="457200" y="266162"/>
            <a:ext cx="8559800" cy="1110814"/>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Disaster Declaration Makes Loans Available </a:t>
            </a:r>
            <a:r>
              <a:rPr lang="en-US" sz="3200" b="1" dirty="0">
                <a:solidFill>
                  <a:schemeClr val="tx1"/>
                </a:solidFill>
                <a:latin typeface="Source Sans Pro" panose="020B0503030403020204" pitchFamily="34" charset="0"/>
                <a:ea typeface="Source Sans Pro" panose="020B0503030403020204" pitchFamily="34" charset="0"/>
                <a:cs typeface="Arial" pitchFamily="34" charset="0"/>
              </a:rPr>
              <a:t>Due to the </a:t>
            </a:r>
            <a:r>
              <a:rPr lang="en-US" sz="3200" b="1" dirty="0">
                <a:solidFill>
                  <a:schemeClr val="tx1"/>
                </a:solidFill>
                <a:latin typeface="Source Sans Pro" panose="020B0503030403020204" pitchFamily="34" charset="0"/>
                <a:ea typeface="Source Sans Pro" panose="020B0503030403020204" pitchFamily="34" charset="0"/>
              </a:rPr>
              <a:t>Coronavirus (COVID-19)</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8196" name="TextBox 5">
            <a:extLst>
              <a:ext uri="{FF2B5EF4-FFF2-40B4-BE49-F238E27FC236}">
                <a16:creationId xmlns:a16="http://schemas.microsoft.com/office/drawing/2014/main" id="{1AB96E4E-AE86-43D8-AB2E-4E2A5CB1E5EF}"/>
              </a:ext>
            </a:extLst>
          </p:cNvPr>
          <p:cNvSpPr txBox="1">
            <a:spLocks noChangeArrowheads="1"/>
          </p:cNvSpPr>
          <p:nvPr/>
        </p:nvSpPr>
        <p:spPr bwMode="auto">
          <a:xfrm>
            <a:off x="6019800" y="4822282"/>
            <a:ext cx="3291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pPr algn="ctr"/>
            <a:r>
              <a:rPr lang="en-US" altLang="en-US" sz="1600" b="1" i="1" dirty="0">
                <a:solidFill>
                  <a:schemeClr val="tx1"/>
                </a:solidFill>
                <a:latin typeface="Source Sans Pro" panose="020B0503030403020204" pitchFamily="34" charset="0"/>
                <a:ea typeface="Source Sans Pro" panose="020B0503030403020204" pitchFamily="34" charset="0"/>
              </a:rPr>
              <a:t>Administrator Jovita Carranza</a:t>
            </a:r>
          </a:p>
        </p:txBody>
      </p:sp>
      <p:pic>
        <p:nvPicPr>
          <p:cNvPr id="3" name="Picture 2">
            <a:extLst>
              <a:ext uri="{FF2B5EF4-FFF2-40B4-BE49-F238E27FC236}">
                <a16:creationId xmlns:a16="http://schemas.microsoft.com/office/drawing/2014/main" id="{62D505B6-C224-4447-9B62-DEEFFBC81FC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415775" y="1591586"/>
            <a:ext cx="2499360"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extBox 1">
            <a:extLst>
              <a:ext uri="{FF2B5EF4-FFF2-40B4-BE49-F238E27FC236}">
                <a16:creationId xmlns:a16="http://schemas.microsoft.com/office/drawing/2014/main" id="{191B6691-24A8-43C9-8C90-6FCEA20B90E3}"/>
              </a:ext>
            </a:extLst>
          </p:cNvPr>
          <p:cNvSpPr txBox="1"/>
          <p:nvPr/>
        </p:nvSpPr>
        <p:spPr>
          <a:xfrm>
            <a:off x="457199" y="1697164"/>
            <a:ext cx="5638801" cy="4278094"/>
          </a:xfrm>
          <a:prstGeom prst="rect">
            <a:avLst/>
          </a:prstGeom>
          <a:noFill/>
        </p:spPr>
        <p:txBody>
          <a:bodyPr wrap="square" rtlCol="0">
            <a:spAutoFit/>
          </a:bodyPr>
          <a:lstStyle/>
          <a:p>
            <a:endParaRPr lang="en-US" sz="1200"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The U.S. Small Business Administration (SBA) is offering designated states and territories low-interest federal disaster loans for working capital to small businesses suffering substantial economic injury as a result of the Coronavirus (COVID-19).</a:t>
            </a:r>
          </a:p>
          <a:p>
            <a:endParaRPr lang="en-US" altLang="en-US" dirty="0">
              <a:solidFill>
                <a:schemeClr val="tx1"/>
              </a:solidFill>
              <a:latin typeface="Source Sans Pro" panose="020B0503030403020204" pitchFamily="34" charset="0"/>
              <a:ea typeface="Source Sans Pro" panose="020B0503030403020204" pitchFamily="34" charset="0"/>
            </a:endParaRPr>
          </a:p>
          <a:p>
            <a:r>
              <a:rPr lang="en-US" altLang="en-US" dirty="0">
                <a:solidFill>
                  <a:schemeClr val="tx1"/>
                </a:solidFill>
                <a:latin typeface="Source Sans Pro" panose="020B0503030403020204" pitchFamily="34" charset="0"/>
                <a:ea typeface="Source Sans Pro" panose="020B0503030403020204" pitchFamily="34" charset="0"/>
              </a:rPr>
              <a:t>Upon a request received from a state’s or territory’s Governor, SBA will issue under its own authority, as provide by the Coronavirus Preparedness and Response Supplement Appropriations Act that was recently signed by the President, an Economic Injury Disaster Loan declaration.</a:t>
            </a:r>
            <a:endParaRPr lang="en-US" altLang="en-US" dirty="0">
              <a:latin typeface="Source Sans Pro" panose="020B0503030403020204" pitchFamily="34" charset="0"/>
              <a:ea typeface="Source Sans Pro" panose="020B0503030403020204" pitchFamily="34" charset="0"/>
            </a:endParaRPr>
          </a:p>
          <a:p>
            <a:endParaRPr lang="en-US" b="1" i="1" dirty="0">
              <a:solidFill>
                <a:schemeClr val="tx1"/>
              </a:solidFill>
              <a:latin typeface="Source Sans Pro" panose="020B0503030403020204" pitchFamily="34" charset="0"/>
              <a:ea typeface="Source Sans Pro" panose="020B0503030403020204" pitchFamily="34" charset="0"/>
            </a:endParaRPr>
          </a:p>
        </p:txBody>
      </p:sp>
      <p:sp>
        <p:nvSpPr>
          <p:cNvPr id="11" name="Slide Number Placeholder 4">
            <a:extLst>
              <a:ext uri="{FF2B5EF4-FFF2-40B4-BE49-F238E27FC236}">
                <a16:creationId xmlns:a16="http://schemas.microsoft.com/office/drawing/2014/main" id="{F2625828-F567-4C1B-8975-504A1916F267}"/>
              </a:ext>
            </a:extLst>
          </p:cNvPr>
          <p:cNvSpPr>
            <a:spLocks noGrp="1"/>
          </p:cNvSpPr>
          <p:nvPr>
            <p:ph type="sldNum" sz="quarter" idx="12"/>
          </p:nvPr>
        </p:nvSpPr>
        <p:spPr>
          <a:xfrm>
            <a:off x="6796510" y="6194307"/>
            <a:ext cx="2057400" cy="365125"/>
          </a:xfrm>
        </p:spPr>
        <p:txBody>
          <a:bodyPr/>
          <a:lstStyle/>
          <a:p>
            <a:fld id="{71A14D94-EA6D-4964-92BE-3D7D358FD7CC}" type="slidenum">
              <a:rPr lang="en-US" altLang="en-US" smtClean="0"/>
              <a:pPr/>
              <a:t>5</a:t>
            </a:fld>
            <a:endParaRPr lang="en-US" altLang="en-US" dirty="0"/>
          </a:p>
        </p:txBody>
      </p:sp>
    </p:spTree>
    <p:extLst>
      <p:ext uri="{BB962C8B-B14F-4D97-AF65-F5344CB8AC3E}">
        <p14:creationId xmlns:p14="http://schemas.microsoft.com/office/powerpoint/2010/main" val="399603415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F2D61-A61E-4467-9B4E-9A8B9D12D25E}"/>
              </a:ext>
            </a:extLst>
          </p:cNvPr>
          <p:cNvSpPr>
            <a:spLocks noGrp="1"/>
          </p:cNvSpPr>
          <p:nvPr>
            <p:ph idx="1"/>
          </p:nvPr>
        </p:nvSpPr>
        <p:spPr>
          <a:xfrm>
            <a:off x="533400" y="1447800"/>
            <a:ext cx="8077200" cy="4952999"/>
          </a:xfrm>
        </p:spPr>
        <p:txBody>
          <a:bodyPr>
            <a:normAutofit fontScale="92500"/>
          </a:bodyPr>
          <a:lstStyle/>
          <a:p>
            <a:pPr marL="0" indent="0">
              <a:lnSpc>
                <a:spcPct val="110000"/>
              </a:lnSpc>
              <a:spcBef>
                <a:spcPts val="0"/>
              </a:spcBef>
              <a:buFont typeface="Wingdings" panose="05000000000000000000" pitchFamily="2" charset="2"/>
              <a:buNone/>
              <a:defRPr/>
            </a:pPr>
            <a:r>
              <a:rPr lang="en-US" altLang="en-US" sz="2400" b="1" dirty="0">
                <a:solidFill>
                  <a:srgbClr val="000000"/>
                </a:solidFill>
                <a:latin typeface="Source Sans Pro" panose="020B0503030403020204" pitchFamily="34" charset="0"/>
                <a:ea typeface="Source Sans Pro" panose="020B0503030403020204" pitchFamily="34" charset="0"/>
              </a:rPr>
              <a:t>What businesses are eligible to apply?</a:t>
            </a:r>
          </a:p>
          <a:p>
            <a:pPr marL="0" indent="0">
              <a:lnSpc>
                <a:spcPct val="110000"/>
              </a:lnSpc>
              <a:spcBef>
                <a:spcPts val="0"/>
              </a:spcBef>
              <a:buFont typeface="Wingdings" panose="05000000000000000000" pitchFamily="2" charset="2"/>
              <a:buNone/>
              <a:defRPr/>
            </a:pPr>
            <a:r>
              <a:rPr lang="en-US" altLang="en-US" sz="2400" dirty="0">
                <a:solidFill>
                  <a:srgbClr val="000000"/>
                </a:solidFill>
                <a:latin typeface="Source Sans Pro" panose="020B0503030403020204" pitchFamily="34" charset="0"/>
                <a:ea typeface="Source Sans Pro" panose="020B0503030403020204" pitchFamily="34" charset="0"/>
              </a:rPr>
              <a:t>SBA’s Economic Injury Disaster Loans (or working capital loans) are available to small businesses, small agricultural cooperatives, small aquaculture businesses and most private non-profit organizations</a:t>
            </a:r>
          </a:p>
          <a:p>
            <a:pPr marL="0" indent="0">
              <a:lnSpc>
                <a:spcPct val="110000"/>
              </a:lnSpc>
              <a:spcBef>
                <a:spcPts val="0"/>
              </a:spcBef>
              <a:buFont typeface="Wingdings" panose="05000000000000000000" pitchFamily="2" charset="2"/>
              <a:buNone/>
              <a:defRPr/>
            </a:pPr>
            <a:endParaRPr lang="en-US" sz="2400" dirty="0">
              <a:solidFill>
                <a:srgbClr val="000000"/>
              </a:solidFill>
              <a:latin typeface="Source Sans Pro" panose="020B0503030403020204" pitchFamily="34" charset="0"/>
              <a:ea typeface="Source Sans Pro" panose="020B0503030403020204" pitchFamily="34" charset="0"/>
            </a:endParaRPr>
          </a:p>
          <a:p>
            <a:pPr marL="0" indent="0">
              <a:lnSpc>
                <a:spcPct val="110000"/>
              </a:lnSpc>
              <a:spcBef>
                <a:spcPts val="0"/>
              </a:spcBef>
              <a:buFont typeface="Wingdings" panose="05000000000000000000" pitchFamily="2" charset="2"/>
              <a:buNone/>
              <a:defRPr/>
            </a:pPr>
            <a:r>
              <a:rPr lang="en-US" sz="2400" b="1" dirty="0">
                <a:solidFill>
                  <a:srgbClr val="000000"/>
                </a:solidFill>
                <a:latin typeface="Source Sans Pro" panose="020B0503030403020204" pitchFamily="34" charset="0"/>
                <a:ea typeface="Source Sans Pro" panose="020B0503030403020204" pitchFamily="34" charset="0"/>
              </a:rPr>
              <a:t>This includes:</a:t>
            </a:r>
          </a:p>
          <a:p>
            <a:pPr>
              <a:lnSpc>
                <a:spcPct val="110000"/>
              </a:lnSpc>
              <a:spcBef>
                <a:spcPts val="0"/>
              </a:spcBef>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directly affected by the disaster</a:t>
            </a:r>
          </a:p>
          <a:p>
            <a:pPr>
              <a:lnSpc>
                <a:spcPct val="110000"/>
              </a:lnSpc>
              <a:spcBef>
                <a:spcPts val="0"/>
              </a:spcBef>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Businesses that offer services directly related to the businesses in the declaration</a:t>
            </a:r>
          </a:p>
          <a:p>
            <a:pPr>
              <a:lnSpc>
                <a:spcPct val="110000"/>
              </a:lnSpc>
              <a:spcBef>
                <a:spcPts val="0"/>
              </a:spcBef>
              <a:buFont typeface="Arial" panose="020B0604020202020204" pitchFamily="34" charset="0"/>
              <a:buChar char="•"/>
              <a:defRPr/>
            </a:pPr>
            <a:r>
              <a:rPr lang="en-US" sz="2400" dirty="0">
                <a:solidFill>
                  <a:srgbClr val="000000"/>
                </a:solidFill>
                <a:latin typeface="Source Sans Pro" panose="020B0503030403020204" pitchFamily="34" charset="0"/>
                <a:ea typeface="Source Sans Pro" panose="020B0503030403020204" pitchFamily="34" charset="0"/>
              </a:rPr>
              <a:t>Other businesses indirectly related to the industry that are likely to be harmed by losses in their community  (Example: Manufacturer of widgets may be eligible as well as the wholesaler and retailer of the product.</a:t>
            </a:r>
            <a:endParaRPr lang="en-US" sz="2400" dirty="0">
              <a:latin typeface="Source Sans Pro" panose="020B0503030403020204" pitchFamily="34" charset="0"/>
              <a:ea typeface="Source Sans Pro" panose="020B0503030403020204" pitchFamily="34" charset="0"/>
            </a:endParaRPr>
          </a:p>
        </p:txBody>
      </p:sp>
      <p:sp>
        <p:nvSpPr>
          <p:cNvPr id="13317" name="Slide Number Placeholder 1">
            <a:extLst>
              <a:ext uri="{FF2B5EF4-FFF2-40B4-BE49-F238E27FC236}">
                <a16:creationId xmlns:a16="http://schemas.microsoft.com/office/drawing/2014/main" id="{10EAA879-9C7D-45FC-AAAB-91351F733E5B}"/>
              </a:ext>
            </a:extLst>
          </p:cNvPr>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545555"/>
                </a:solidFill>
                <a:latin typeface="Arial" panose="020B0604020202020204" pitchFamily="34" charset="0"/>
                <a:ea typeface="ＭＳ Ｐゴシック" panose="020B0600070205080204" pitchFamily="34" charset="-128"/>
              </a:defRPr>
            </a:lvl1pPr>
            <a:lvl2pPr marL="742950" indent="-285750" eaLnBrk="0" hangingPunct="0">
              <a:defRPr sz="2000">
                <a:solidFill>
                  <a:srgbClr val="545555"/>
                </a:solidFill>
                <a:latin typeface="Arial" panose="020B0604020202020204" pitchFamily="34" charset="0"/>
                <a:ea typeface="ＭＳ Ｐゴシック" panose="020B0600070205080204" pitchFamily="34" charset="-128"/>
              </a:defRPr>
            </a:lvl2pPr>
            <a:lvl3pPr marL="1143000" indent="-228600" eaLnBrk="0" hangingPunct="0">
              <a:defRPr sz="2000">
                <a:solidFill>
                  <a:srgbClr val="545555"/>
                </a:solidFill>
                <a:latin typeface="Arial" panose="020B0604020202020204" pitchFamily="34" charset="0"/>
                <a:ea typeface="ＭＳ Ｐゴシック" panose="020B0600070205080204" pitchFamily="34" charset="-128"/>
              </a:defRPr>
            </a:lvl3pPr>
            <a:lvl4pPr marL="1600200" indent="-228600" eaLnBrk="0" hangingPunct="0">
              <a:defRPr sz="2000">
                <a:solidFill>
                  <a:srgbClr val="545555"/>
                </a:solidFill>
                <a:latin typeface="Arial" panose="020B0604020202020204" pitchFamily="34" charset="0"/>
                <a:ea typeface="ＭＳ Ｐゴシック" panose="020B0600070205080204" pitchFamily="34" charset="-128"/>
              </a:defRPr>
            </a:lvl4pPr>
            <a:lvl5pPr marL="2057400" indent="-228600" eaLnBrk="0" hangingPunct="0">
              <a:defRPr sz="2000">
                <a:solidFill>
                  <a:srgbClr val="545555"/>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a:solidFill>
                  <a:srgbClr val="545555"/>
                </a:solidFill>
                <a:latin typeface="Arial" panose="020B0604020202020204" pitchFamily="34" charset="0"/>
                <a:ea typeface="ＭＳ Ｐゴシック" panose="020B0600070205080204" pitchFamily="34" charset="-128"/>
              </a:defRPr>
            </a:lvl9pPr>
          </a:lstStyle>
          <a:p>
            <a:fld id="{2023FF12-7325-4023-99FA-AF094C99E745}" type="slidenum">
              <a:rPr lang="en-US" altLang="en-US" sz="1600">
                <a:solidFill>
                  <a:schemeClr val="bg1"/>
                </a:solidFill>
                <a:latin typeface="Arial Narrow" panose="020B0606020202030204" pitchFamily="34" charset="0"/>
              </a:rPr>
              <a:pPr/>
              <a:t>6</a:t>
            </a:fld>
            <a:endParaRPr lang="en-US" altLang="en-US" sz="1600" dirty="0">
              <a:solidFill>
                <a:schemeClr val="bg1"/>
              </a:solidFill>
              <a:latin typeface="Arial Narrow" panose="020B0606020202030204" pitchFamily="34" charset="0"/>
            </a:endParaRPr>
          </a:p>
        </p:txBody>
      </p:sp>
      <p:sp>
        <p:nvSpPr>
          <p:cNvPr id="8" name="Rectangle 2">
            <a:extLst>
              <a:ext uri="{FF2B5EF4-FFF2-40B4-BE49-F238E27FC236}">
                <a16:creationId xmlns:a16="http://schemas.microsoft.com/office/drawing/2014/main" id="{B4233B73-5789-411A-B6AE-1AAFC18B6E12}"/>
              </a:ext>
            </a:extLst>
          </p:cNvPr>
          <p:cNvSpPr>
            <a:spLocks noChangeArrowheads="1"/>
          </p:cNvSpPr>
          <p:nvPr/>
        </p:nvSpPr>
        <p:spPr bwMode="auto">
          <a:xfrm>
            <a:off x="419100" y="345091"/>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
        <p:nvSpPr>
          <p:cNvPr id="6" name="Slide Number Placeholder 4">
            <a:extLst>
              <a:ext uri="{FF2B5EF4-FFF2-40B4-BE49-F238E27FC236}">
                <a16:creationId xmlns:a16="http://schemas.microsoft.com/office/drawing/2014/main" id="{031B5781-EEB6-46F0-BC7F-6A27FD1E5445}"/>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6</a:t>
            </a:fld>
            <a:endParaRPr lang="en-US" altLang="en-US" dirty="0"/>
          </a:p>
        </p:txBody>
      </p:sp>
    </p:spTree>
    <p:extLst>
      <p:ext uri="{BB962C8B-B14F-4D97-AF65-F5344CB8AC3E}">
        <p14:creationId xmlns:p14="http://schemas.microsoft.com/office/powerpoint/2010/main" val="305008"/>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a:extLst>
              <a:ext uri="{FF2B5EF4-FFF2-40B4-BE49-F238E27FC236}">
                <a16:creationId xmlns:a16="http://schemas.microsoft.com/office/drawing/2014/main" id="{9DE1EC74-DEB7-4F8C-B77F-5A2ADE79613D}"/>
              </a:ext>
            </a:extLst>
          </p:cNvPr>
          <p:cNvSpPr txBox="1">
            <a:spLocks/>
          </p:cNvSpPr>
          <p:nvPr/>
        </p:nvSpPr>
        <p:spPr>
          <a:xfrm>
            <a:off x="6858000" y="6264275"/>
            <a:ext cx="2057400"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kern="1200">
                <a:solidFill>
                  <a:schemeClr val="tx1">
                    <a:tint val="75000"/>
                  </a:schemeClr>
                </a:solidFill>
                <a:latin typeface="Source Sans Pro" charset="0"/>
                <a:ea typeface="Source Sans Pro" charset="0"/>
                <a:cs typeface="Source Sans Pro" charset="0"/>
              </a:defRPr>
            </a:lvl1pPr>
            <a:lvl2pPr marL="4572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000" kern="1200">
                <a:solidFill>
                  <a:srgbClr val="545555"/>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000" kern="1200">
                <a:solidFill>
                  <a:srgbClr val="545555"/>
                </a:solidFill>
                <a:latin typeface="Arial" panose="020B0604020202020204" pitchFamily="34" charset="0"/>
                <a:ea typeface="ＭＳ Ｐゴシック" panose="020B0600070205080204" pitchFamily="34" charset="-128"/>
                <a:cs typeface="+mn-cs"/>
              </a:defRPr>
            </a:lvl9pPr>
          </a:lstStyle>
          <a:p>
            <a:fld id="{71A14D94-EA6D-4964-92BE-3D7D358FD7CC}" type="slidenum">
              <a:rPr lang="en-US" altLang="en-US" smtClean="0"/>
              <a:pPr/>
              <a:t>7</a:t>
            </a:fld>
            <a:endParaRPr lang="en-US" altLang="en-US" dirty="0"/>
          </a:p>
        </p:txBody>
      </p:sp>
      <p:sp>
        <p:nvSpPr>
          <p:cNvPr id="8" name="Title 1">
            <a:extLst>
              <a:ext uri="{FF2B5EF4-FFF2-40B4-BE49-F238E27FC236}">
                <a16:creationId xmlns:a16="http://schemas.microsoft.com/office/drawing/2014/main" id="{EE499B89-AD0E-4F24-97B7-0B9D4F997407}"/>
              </a:ext>
            </a:extLst>
          </p:cNvPr>
          <p:cNvSpPr>
            <a:spLocks noGrp="1"/>
          </p:cNvSpPr>
          <p:nvPr>
            <p:ph type="title"/>
          </p:nvPr>
        </p:nvSpPr>
        <p:spPr>
          <a:xfrm>
            <a:off x="228600" y="152400"/>
            <a:ext cx="8305800" cy="723900"/>
          </a:xfrm>
        </p:spPr>
        <p:txBody>
          <a:bodyPr anchor="b">
            <a:normAutofit/>
          </a:bodyPr>
          <a:lstStyle/>
          <a:p>
            <a:r>
              <a:rPr lang="en-US" altLang="en-US" sz="3200" b="1" dirty="0">
                <a:solidFill>
                  <a:schemeClr val="tx1"/>
                </a:solidFill>
                <a:latin typeface="Source Sans Pro" panose="020B0503030403020204" pitchFamily="34" charset="0"/>
                <a:ea typeface="Source Sans Pro" panose="020B0503030403020204" pitchFamily="34" charset="0"/>
              </a:rPr>
              <a:t>Private Non-Profit Organizations</a:t>
            </a:r>
          </a:p>
        </p:txBody>
      </p:sp>
      <p:sp>
        <p:nvSpPr>
          <p:cNvPr id="9" name="TextBox 8">
            <a:extLst>
              <a:ext uri="{FF2B5EF4-FFF2-40B4-BE49-F238E27FC236}">
                <a16:creationId xmlns:a16="http://schemas.microsoft.com/office/drawing/2014/main" id="{02F753D5-8DD3-4CA9-928D-0044F8EA6538}"/>
              </a:ext>
            </a:extLst>
          </p:cNvPr>
          <p:cNvSpPr txBox="1"/>
          <p:nvPr/>
        </p:nvSpPr>
        <p:spPr>
          <a:xfrm>
            <a:off x="533400" y="1307498"/>
            <a:ext cx="8001000" cy="5016758"/>
          </a:xfrm>
          <a:prstGeom prst="rect">
            <a:avLst/>
          </a:prstGeom>
          <a:noFill/>
        </p:spPr>
        <p:txBody>
          <a:bodyPr wrap="square" rtlCol="0">
            <a:spAutoFit/>
          </a:bodyPr>
          <a:lstStyle/>
          <a:p>
            <a:r>
              <a:rPr lang="en-US" dirty="0">
                <a:solidFill>
                  <a:schemeClr val="tx1"/>
                </a:solidFill>
                <a:latin typeface="Source Sans Pro" panose="020B0503030403020204" pitchFamily="34" charset="0"/>
                <a:ea typeface="Source Sans Pro" panose="020B0503030403020204" pitchFamily="34" charset="0"/>
              </a:rPr>
              <a:t>Examples of Non-Profit Organizations:  Nursing homes, food kitchens, museums, educational facilities, senior citizen centers, daycare centers, playhouses, community centers, shelters, rescue organizations, associations, etc.</a:t>
            </a:r>
          </a:p>
          <a:p>
            <a:endParaRPr lang="en-US" b="1" dirty="0">
              <a:solidFill>
                <a:schemeClr val="tx1"/>
              </a:solidFill>
              <a:latin typeface="Source Sans Pro" panose="020B0503030403020204" pitchFamily="34" charset="0"/>
              <a:ea typeface="Source Sans Pro" panose="020B0503030403020204" pitchFamily="34" charset="0"/>
            </a:endParaRPr>
          </a:p>
          <a:p>
            <a:r>
              <a:rPr lang="en-US" dirty="0">
                <a:solidFill>
                  <a:schemeClr val="tx1"/>
                </a:solidFill>
                <a:latin typeface="Source Sans Pro" panose="020B0503030403020204" pitchFamily="34" charset="0"/>
                <a:ea typeface="Source Sans Pro" panose="020B0503030403020204" pitchFamily="34" charset="0"/>
              </a:rPr>
              <a:t>An eligible private non-profit organization is a non-governmental agency or entity that currently has:</a:t>
            </a:r>
          </a:p>
          <a:p>
            <a:endParaRPr lang="en-US" dirty="0">
              <a:solidFill>
                <a:schemeClr val="tx1"/>
              </a:solidFill>
              <a:latin typeface="Source Sans Pro" panose="020B0503030403020204" pitchFamily="34" charset="0"/>
              <a:ea typeface="Source Sans Pro" panose="020B0503030403020204" pitchFamily="34" charset="0"/>
            </a:endParaRPr>
          </a:p>
          <a:p>
            <a:pPr marL="682625" indent="-336550"/>
            <a:r>
              <a:rPr lang="en-US" b="1" dirty="0">
                <a:solidFill>
                  <a:schemeClr val="tx1"/>
                </a:solidFill>
                <a:latin typeface="Source Sans Pro" panose="020B0503030403020204" pitchFamily="34" charset="0"/>
                <a:ea typeface="Source Sans Pro" panose="020B0503030403020204" pitchFamily="34" charset="0"/>
              </a:rPr>
              <a:t>(1)</a:t>
            </a:r>
            <a:r>
              <a:rPr lang="en-US" dirty="0">
                <a:solidFill>
                  <a:schemeClr val="tx1"/>
                </a:solidFill>
                <a:latin typeface="Source Sans Pro" panose="020B0503030403020204" pitchFamily="34" charset="0"/>
                <a:ea typeface="Source Sans Pro" panose="020B0503030403020204" pitchFamily="34" charset="0"/>
              </a:rPr>
              <a:t> An effective ruling letter from the U.S. Internal Revenue Service, granting tax exemption under sections 501(c), (d), or (e) of the </a:t>
            </a:r>
            <a:r>
              <a:rPr lang="en-US" u="sng" dirty="0">
                <a:solidFill>
                  <a:schemeClr val="tx1"/>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Internal Revenue Code of 1954</a:t>
            </a:r>
            <a:r>
              <a:rPr lang="en-US" dirty="0">
                <a:solidFill>
                  <a:schemeClr val="tx1"/>
                </a:solidFill>
                <a:latin typeface="Source Sans Pro" panose="020B0503030403020204" pitchFamily="34" charset="0"/>
                <a:ea typeface="Source Sans Pro" panose="020B0503030403020204" pitchFamily="34" charset="0"/>
              </a:rPr>
              <a:t>, or</a:t>
            </a:r>
          </a:p>
          <a:p>
            <a:pPr marL="682625" indent="-336550"/>
            <a:endParaRPr lang="en-US" dirty="0">
              <a:solidFill>
                <a:schemeClr val="tx1"/>
              </a:solidFill>
              <a:latin typeface="Source Sans Pro" panose="020B0503030403020204" pitchFamily="34" charset="0"/>
              <a:ea typeface="Source Sans Pro" panose="020B0503030403020204" pitchFamily="34" charset="0"/>
            </a:endParaRPr>
          </a:p>
          <a:p>
            <a:pPr marL="682625" indent="-336550"/>
            <a:r>
              <a:rPr lang="en-US" b="1" dirty="0">
                <a:solidFill>
                  <a:schemeClr val="tx1"/>
                </a:solidFill>
                <a:latin typeface="Source Sans Pro" panose="020B0503030403020204" pitchFamily="34" charset="0"/>
                <a:ea typeface="Source Sans Pro" panose="020B0503030403020204" pitchFamily="34" charset="0"/>
              </a:rPr>
              <a:t>(2)</a:t>
            </a:r>
            <a:r>
              <a:rPr lang="en-US" dirty="0">
                <a:solidFill>
                  <a:schemeClr val="tx1"/>
                </a:solidFill>
                <a:latin typeface="Source Sans Pro" panose="020B0503030403020204" pitchFamily="34" charset="0"/>
                <a:ea typeface="Source Sans Pro" panose="020B0503030403020204" pitchFamily="34" charset="0"/>
              </a:rPr>
              <a:t> Satisfactory evidence from the State that the non-revenue producing organization or entity is a non-profit one organized or doing business under State law.</a:t>
            </a:r>
          </a:p>
          <a:p>
            <a:pPr algn="just"/>
            <a:endParaRPr lang="en-US" dirty="0"/>
          </a:p>
        </p:txBody>
      </p:sp>
    </p:spTree>
    <p:extLst>
      <p:ext uri="{BB962C8B-B14F-4D97-AF65-F5344CB8AC3E}">
        <p14:creationId xmlns:p14="http://schemas.microsoft.com/office/powerpoint/2010/main" val="1133754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5DF7B5-ABC2-49DC-B877-BC25ADA743E2}"/>
              </a:ext>
            </a:extLst>
          </p:cNvPr>
          <p:cNvSpPr>
            <a:spLocks noGrp="1"/>
          </p:cNvSpPr>
          <p:nvPr>
            <p:ph type="sldNum" sz="quarter" idx="12"/>
          </p:nvPr>
        </p:nvSpPr>
        <p:spPr/>
        <p:txBody>
          <a:bodyPr/>
          <a:lstStyle/>
          <a:p>
            <a:fld id="{B1AB44B9-F1EC-4F4B-88D4-413245C9CD3E}" type="slidenum">
              <a:rPr lang="en-US" smtClean="0"/>
              <a:t>8</a:t>
            </a:fld>
            <a:endParaRPr lang="en-US" dirty="0"/>
          </a:p>
        </p:txBody>
      </p:sp>
      <p:pic>
        <p:nvPicPr>
          <p:cNvPr id="7" name="Picture 7" descr="\\S2k3-dafoce-fp1\da2\VOL1\DATA\COMM\PHOTOS\For power points\cash_payment for MA 13813 ppt.jpg">
            <a:extLst>
              <a:ext uri="{FF2B5EF4-FFF2-40B4-BE49-F238E27FC236}">
                <a16:creationId xmlns:a16="http://schemas.microsoft.com/office/drawing/2014/main" id="{3621545D-5DF5-484F-82B2-D7219C7C49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
          <a:stretch/>
        </p:blipFill>
        <p:spPr bwMode="auto">
          <a:xfrm>
            <a:off x="6019799" y="3929450"/>
            <a:ext cx="2889289" cy="1405499"/>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extLst>
            <a:ext uri="{909E8E84-426E-40DD-AFC4-6F175D3DCCD1}">
              <a14:hiddenFill xmlns:a14="http://schemas.microsoft.com/office/drawing/2010/main">
                <a:solidFill>
                  <a:srgbClr val="FFFFFF"/>
                </a:solidFill>
              </a14:hiddenFill>
            </a:ext>
          </a:extLst>
        </p:spPr>
      </p:pic>
      <p:pic>
        <p:nvPicPr>
          <p:cNvPr id="8" name="Picture 6" descr="\\S2k3-dafoce-fp1\da2\VOL1\DATA\COMM\PHOTOS\For power points\credit-dice for MA 13813 ppt.jpg">
            <a:extLst>
              <a:ext uri="{FF2B5EF4-FFF2-40B4-BE49-F238E27FC236}">
                <a16:creationId xmlns:a16="http://schemas.microsoft.com/office/drawing/2014/main" id="{FD853794-E921-46D6-A1C2-8D873970D1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 b="2593"/>
          <a:stretch/>
        </p:blipFill>
        <p:spPr bwMode="auto">
          <a:xfrm>
            <a:off x="6143053" y="1219198"/>
            <a:ext cx="2734505" cy="2011101"/>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46B16F81-563F-437A-9FE6-E0B3828DCF8A}"/>
              </a:ext>
            </a:extLst>
          </p:cNvPr>
          <p:cNvSpPr txBox="1">
            <a:spLocks noChangeArrowheads="1"/>
          </p:cNvSpPr>
          <p:nvPr/>
        </p:nvSpPr>
        <p:spPr>
          <a:xfrm>
            <a:off x="609600" y="1219199"/>
            <a:ext cx="5257800" cy="4902847"/>
          </a:xfrm>
          <a:prstGeom prst="rect">
            <a:avLst/>
          </a:prstGeom>
        </p:spPr>
        <p:txBody>
          <a:bodyPr vert="horz" lIns="91440" tIns="45720" rIns="91440" bIns="45720" rtlCol="0" anchor="t">
            <a:noAutofit/>
          </a:bodyPr>
          <a:lst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a:lstStyle>
          <a:p>
            <a:pPr algn="l" fontAlgn="auto">
              <a:lnSpc>
                <a:spcPct val="100000"/>
              </a:lnSpc>
              <a:spcAft>
                <a:spcPts val="0"/>
              </a:spcAft>
              <a:defRPr/>
            </a:pPr>
            <a:r>
              <a:rPr lang="en-US" altLang="en-US" sz="2800" u="sng" dirty="0">
                <a:solidFill>
                  <a:srgbClr val="000000"/>
                </a:solidFill>
                <a:latin typeface="Source Sans Pro" panose="020B0503030403020204" pitchFamily="34" charset="0"/>
                <a:ea typeface="Source Sans Pro" panose="020B0503030403020204" pitchFamily="34" charset="0"/>
              </a:rPr>
              <a:t>What is the criteria for a loan approval?</a:t>
            </a:r>
          </a:p>
          <a:p>
            <a:pPr algn="l" fontAlgn="auto">
              <a:lnSpc>
                <a:spcPct val="100000"/>
              </a:lnSpc>
              <a:spcAft>
                <a:spcPts val="0"/>
              </a:spcAft>
              <a:defRPr/>
            </a:pPr>
            <a:endParaRPr lang="en-US" altLang="en-US" sz="2400" u="sng" dirty="0">
              <a:solidFill>
                <a:srgbClr val="000000"/>
              </a:solidFill>
              <a:latin typeface="Source Sans Pro" panose="020B0503030403020204" pitchFamily="34" charset="0"/>
              <a:ea typeface="Source Sans Pro" panose="020B0503030403020204" pitchFamily="34" charset="0"/>
            </a:endParaRPr>
          </a:p>
          <a:p>
            <a:pPr algn="l" fontAlgn="auto">
              <a:lnSpc>
                <a:spcPct val="100000"/>
              </a:lnSpc>
              <a:spcAft>
                <a:spcPts val="0"/>
              </a:spcAft>
              <a:defRPr/>
            </a:pPr>
            <a:r>
              <a:rPr lang="en-US" altLang="en-US" sz="2200" b="0" u="sng" dirty="0">
                <a:solidFill>
                  <a:srgbClr val="000000"/>
                </a:solidFill>
                <a:latin typeface="Source Sans Pro" panose="020B0503030403020204" pitchFamily="34" charset="0"/>
                <a:ea typeface="Source Sans Pro" panose="020B0503030403020204" pitchFamily="34" charset="0"/>
              </a:rPr>
              <a:t>Credit History</a:t>
            </a:r>
            <a:r>
              <a:rPr lang="en-US" altLang="en-US" sz="2200" b="0" dirty="0">
                <a:solidFill>
                  <a:srgbClr val="000000"/>
                </a:solidFill>
                <a:latin typeface="Source Sans Pro" panose="020B0503030403020204" pitchFamily="34" charset="0"/>
                <a:ea typeface="Source Sans Pro" panose="020B0503030403020204" pitchFamily="34" charset="0"/>
              </a:rPr>
              <a:t>-Applicants must have a credit history acceptable to SBA.</a:t>
            </a:r>
            <a:br>
              <a:rPr lang="en-US" altLang="en-US" sz="2200" b="0" dirty="0">
                <a:solidFill>
                  <a:srgbClr val="000000"/>
                </a:solidFill>
                <a:latin typeface="Source Sans Pro" panose="020B0503030403020204" pitchFamily="34" charset="0"/>
                <a:ea typeface="Source Sans Pro" panose="020B0503030403020204" pitchFamily="34" charset="0"/>
              </a:rPr>
            </a:br>
            <a:br>
              <a:rPr lang="en-US" altLang="en-US" sz="2200" b="0" dirty="0">
                <a:solidFill>
                  <a:srgbClr val="000000"/>
                </a:solidFill>
                <a:latin typeface="Source Sans Pro" panose="020B0503030403020204" pitchFamily="34" charset="0"/>
                <a:ea typeface="Source Sans Pro" panose="020B0503030403020204" pitchFamily="34" charset="0"/>
              </a:rPr>
            </a:br>
            <a:r>
              <a:rPr lang="en-US" altLang="en-US" sz="2200" b="0" u="sng" dirty="0">
                <a:solidFill>
                  <a:srgbClr val="000000"/>
                </a:solidFill>
                <a:latin typeface="Source Sans Pro" panose="020B0503030403020204" pitchFamily="34" charset="0"/>
                <a:ea typeface="Source Sans Pro" panose="020B0503030403020204" pitchFamily="34" charset="0"/>
              </a:rPr>
              <a:t>Repayment </a:t>
            </a:r>
            <a:r>
              <a:rPr lang="en-US" altLang="en-US" sz="2200" b="0" dirty="0">
                <a:solidFill>
                  <a:srgbClr val="000000"/>
                </a:solidFill>
                <a:latin typeface="Source Sans Pro" panose="020B0503030403020204" pitchFamily="34" charset="0"/>
                <a:ea typeface="Source Sans Pro" panose="020B0503030403020204" pitchFamily="34" charset="0"/>
              </a:rPr>
              <a:t>–SBA must determine that the applicant business has the ability to repay the SBA loan.</a:t>
            </a:r>
          </a:p>
          <a:p>
            <a:pPr algn="l" fontAlgn="auto">
              <a:lnSpc>
                <a:spcPct val="100000"/>
              </a:lnSpc>
              <a:spcAft>
                <a:spcPts val="0"/>
              </a:spcAft>
              <a:defRPr/>
            </a:pPr>
            <a:endParaRPr lang="en-US" altLang="en-US" sz="2200" b="0" dirty="0">
              <a:solidFill>
                <a:srgbClr val="000000"/>
              </a:solidFill>
              <a:latin typeface="Source Sans Pro" panose="020B0503030403020204" pitchFamily="34" charset="0"/>
              <a:ea typeface="Source Sans Pro" panose="020B0503030403020204" pitchFamily="34" charset="0"/>
            </a:endParaRPr>
          </a:p>
          <a:p>
            <a:pPr algn="l" fontAlgn="auto">
              <a:lnSpc>
                <a:spcPct val="100000"/>
              </a:lnSpc>
              <a:spcAft>
                <a:spcPts val="0"/>
              </a:spcAft>
              <a:defRPr/>
            </a:pPr>
            <a:r>
              <a:rPr lang="en-US" altLang="en-US" sz="2200" b="0" u="sng" dirty="0">
                <a:solidFill>
                  <a:srgbClr val="000000"/>
                </a:solidFill>
                <a:latin typeface="Source Sans Pro" panose="020B0503030403020204" pitchFamily="34" charset="0"/>
                <a:ea typeface="Source Sans Pro" panose="020B0503030403020204" pitchFamily="34" charset="0"/>
              </a:rPr>
              <a:t>Eligibility- </a:t>
            </a:r>
            <a:r>
              <a:rPr lang="en-US" altLang="en-US" sz="2200" b="0" dirty="0">
                <a:solidFill>
                  <a:srgbClr val="000000"/>
                </a:solidFill>
                <a:latin typeface="Source Sans Pro" panose="020B0503030403020204" pitchFamily="34" charset="0"/>
                <a:ea typeface="Source Sans Pro" panose="020B0503030403020204" pitchFamily="34" charset="0"/>
              </a:rPr>
              <a:t>The applicant business must be physically located in a declared county and suffered working capital losses due to the declared disaster, not due to a downturn in the economy or other reasons.</a:t>
            </a:r>
            <a:endParaRPr lang="en-US" altLang="en-US" sz="2200" b="0"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10" name="Rectangle 2">
            <a:extLst>
              <a:ext uri="{FF2B5EF4-FFF2-40B4-BE49-F238E27FC236}">
                <a16:creationId xmlns:a16="http://schemas.microsoft.com/office/drawing/2014/main" id="{311B1362-4B25-42E9-8636-448C8A76B2C7}"/>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Basics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25434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5F42795-0B97-48B4-A3F6-B4271232D43B}"/>
              </a:ext>
            </a:extLst>
          </p:cNvPr>
          <p:cNvSpPr>
            <a:spLocks noGrp="1"/>
          </p:cNvSpPr>
          <p:nvPr>
            <p:ph type="sldNum" sz="quarter" idx="12"/>
          </p:nvPr>
        </p:nvSpPr>
        <p:spPr/>
        <p:txBody>
          <a:bodyPr/>
          <a:lstStyle/>
          <a:p>
            <a:fld id="{B1AB44B9-F1EC-4F4B-88D4-413245C9CD3E}" type="slidenum">
              <a:rPr lang="en-US" smtClean="0"/>
              <a:t>9</a:t>
            </a:fld>
            <a:endParaRPr lang="en-US" dirty="0"/>
          </a:p>
        </p:txBody>
      </p:sp>
      <p:sp>
        <p:nvSpPr>
          <p:cNvPr id="5" name="Rectangle 4">
            <a:extLst>
              <a:ext uri="{FF2B5EF4-FFF2-40B4-BE49-F238E27FC236}">
                <a16:creationId xmlns:a16="http://schemas.microsoft.com/office/drawing/2014/main" id="{D1EA2D29-B7D7-4EBB-BE78-123A1A914672}"/>
              </a:ext>
            </a:extLst>
          </p:cNvPr>
          <p:cNvSpPr/>
          <p:nvPr/>
        </p:nvSpPr>
        <p:spPr>
          <a:xfrm>
            <a:off x="533400" y="1121365"/>
            <a:ext cx="7848600" cy="4832092"/>
          </a:xfrm>
          <a:prstGeom prst="rect">
            <a:avLst/>
          </a:prstGeom>
        </p:spPr>
        <p:txBody>
          <a:bodyPr wrap="square">
            <a:spAutoFit/>
          </a:bodyPr>
          <a:lstStyle/>
          <a:p>
            <a:pPr marL="0" marR="0" algn="just">
              <a:spcBef>
                <a:spcPts val="0"/>
              </a:spcBef>
              <a:spcAft>
                <a:spcPts val="0"/>
              </a:spcAft>
            </a:pPr>
            <a:r>
              <a:rPr lang="en-US" sz="24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much can I borrow?</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Eligible entities may qualify for loans up </a:t>
            </a:r>
            <a:r>
              <a:rPr lang="en-US" u="sng"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to $2 million</a:t>
            </a: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 interest rates for this disaster are 3.75 percent for small businesses and 2.75 percent for nonprofit organizations with terms up to 30 years.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Eligibility for these working capital loans are based on the size (must be a small business) and type of business and its financial resources.  </a:t>
            </a:r>
          </a:p>
          <a:p>
            <a:pPr marL="0" marR="0" algn="just">
              <a:spcBef>
                <a:spcPts val="0"/>
              </a:spcBef>
              <a:spcAft>
                <a:spcPts val="0"/>
              </a:spcAft>
            </a:pPr>
            <a:endPar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24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How can I use the loan funds?</a:t>
            </a:r>
          </a:p>
          <a:p>
            <a:pPr marL="0" marR="0" algn="just">
              <a:spcBef>
                <a:spcPts val="0"/>
              </a:spcBef>
              <a:spcAft>
                <a:spcPts val="0"/>
              </a:spcAft>
            </a:pPr>
            <a:endParaRPr lang="en-US" sz="1000" b="1" dirty="0">
              <a:solidFill>
                <a:schemeClr val="tx1"/>
              </a:solidFill>
              <a:latin typeface="Source Sans Pro" panose="020B050303040302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dirty="0">
                <a:solidFill>
                  <a:schemeClr val="tx1"/>
                </a:solidFill>
                <a:latin typeface="Source Sans Pro" panose="020B0503030403020204" pitchFamily="34" charset="0"/>
                <a:ea typeface="Calibri" panose="020F0502020204030204" pitchFamily="34" charset="0"/>
                <a:cs typeface="Times New Roman" panose="02020603050405020304" pitchFamily="18" charset="0"/>
              </a:rPr>
              <a:t>These working capital loans may be used to pay fixed debts, payroll, accounts payable, and other bills that could have been paid had the disaster not occurred.  The loans are not intended to replace lost sales or profits or for expansion.</a:t>
            </a:r>
          </a:p>
        </p:txBody>
      </p:sp>
      <p:sp>
        <p:nvSpPr>
          <p:cNvPr id="6" name="Rectangle 2">
            <a:extLst>
              <a:ext uri="{FF2B5EF4-FFF2-40B4-BE49-F238E27FC236}">
                <a16:creationId xmlns:a16="http://schemas.microsoft.com/office/drawing/2014/main" id="{D68B473D-8CB1-46FE-9A74-3363931FD2F3}"/>
              </a:ext>
            </a:extLst>
          </p:cNvPr>
          <p:cNvSpPr>
            <a:spLocks noChangeArrowheads="1"/>
          </p:cNvSpPr>
          <p:nvPr/>
        </p:nvSpPr>
        <p:spPr bwMode="auto">
          <a:xfrm>
            <a:off x="419100" y="191042"/>
            <a:ext cx="8305800" cy="685800"/>
          </a:xfrm>
          <a:prstGeom prst="rect">
            <a:avLst/>
          </a:prstGeom>
          <a:noFill/>
          <a:ln w="9525">
            <a:noFill/>
            <a:miter lim="800000"/>
            <a:headEnd/>
            <a:tailEnd/>
          </a:ln>
        </p:spPr>
        <p:txBody>
          <a:bodyPr anchor="b"/>
          <a:lstStyle/>
          <a:p>
            <a:pPr>
              <a:defRPr/>
            </a:pPr>
            <a:r>
              <a:rPr lang="en-US" sz="3200" b="1" dirty="0">
                <a:solidFill>
                  <a:schemeClr val="tx1"/>
                </a:solidFill>
                <a:latin typeface="Source Sans Pro" panose="020B0503030403020204" pitchFamily="34" charset="0"/>
                <a:ea typeface="Source Sans Pro" panose="020B0503030403020204" pitchFamily="34" charset="0"/>
              </a:rPr>
              <a:t>SBA’s Economic Injury Disaster Loan Terms </a:t>
            </a:r>
            <a:endParaRPr lang="en-US" sz="3200" b="1" dirty="0">
              <a:solidFill>
                <a:schemeClr val="tx1"/>
              </a:solidFill>
              <a:latin typeface="Source Sans Pro" panose="020B0503030403020204" pitchFamily="34" charset="0"/>
              <a:ea typeface="Source Sans Pro" panose="020B0503030403020204" pitchFamily="34" charset="0"/>
              <a:cs typeface="Arial" pitchFamily="34" charset="0"/>
            </a:endParaRPr>
          </a:p>
        </p:txBody>
      </p:sp>
    </p:spTree>
    <p:extLst>
      <p:ext uri="{BB962C8B-B14F-4D97-AF65-F5344CB8AC3E}">
        <p14:creationId xmlns:p14="http://schemas.microsoft.com/office/powerpoint/2010/main" val="1643670139"/>
      </p:ext>
    </p:extLst>
  </p:cSld>
  <p:clrMapOvr>
    <a:masterClrMapping/>
  </p:clrMapOvr>
</p:sld>
</file>

<file path=ppt/theme/theme1.xml><?xml version="1.0" encoding="utf-8"?>
<a:theme xmlns:a="http://schemas.openxmlformats.org/drawingml/2006/main" name="1_default">
  <a:themeElements>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rgbClr val="045A93"/>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545555"/>
            </a:solidFill>
            <a:effectLst/>
            <a:latin typeface="Arial" charset="0"/>
            <a:ea typeface="ＭＳ Ｐゴシック" pitchFamily="96" charset="-128"/>
          </a:defRPr>
        </a:defPPr>
      </a:lstStyle>
    </a:lnDef>
  </a:objectDefaults>
  <a:extraClrSchemeLst>
    <a:extraClrScheme>
      <a:clrScheme name="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13">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555555"/>
        </a:hlink>
        <a:folHlink>
          <a:srgbClr val="B50C00"/>
        </a:folHlink>
      </a:clrScheme>
      <a:clrMap bg1="lt1" tx1="dk1" bg2="lt2" tx2="dk2" accent1="accent1" accent2="accent2" accent3="accent3" accent4="accent4" accent5="accent5" accent6="accent6" hlink="hlink" folHlink="folHlink"/>
    </a:extraClrScheme>
    <a:extraClrScheme>
      <a:clrScheme name="default 14">
        <a:dk1>
          <a:srgbClr val="555555"/>
        </a:dk1>
        <a:lt1>
          <a:srgbClr val="FFFFFF"/>
        </a:lt1>
        <a:dk2>
          <a:srgbClr val="B50C00"/>
        </a:dk2>
        <a:lt2>
          <a:srgbClr val="BEBEBE"/>
        </a:lt2>
        <a:accent1>
          <a:srgbClr val="D10025"/>
        </a:accent1>
        <a:accent2>
          <a:srgbClr val="BEBEBE"/>
        </a:accent2>
        <a:accent3>
          <a:srgbClr val="FFFFFF"/>
        </a:accent3>
        <a:accent4>
          <a:srgbClr val="474747"/>
        </a:accent4>
        <a:accent5>
          <a:srgbClr val="E5AAAC"/>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
      <a:clrScheme name="default 15">
        <a:dk1>
          <a:srgbClr val="555555"/>
        </a:dk1>
        <a:lt1>
          <a:srgbClr val="FFFFFF"/>
        </a:lt1>
        <a:dk2>
          <a:srgbClr val="B50C00"/>
        </a:dk2>
        <a:lt2>
          <a:srgbClr val="BEBEBE"/>
        </a:lt2>
        <a:accent1>
          <a:srgbClr val="E0001B"/>
        </a:accent1>
        <a:accent2>
          <a:srgbClr val="BEBEBE"/>
        </a:accent2>
        <a:accent3>
          <a:srgbClr val="FFFFFF"/>
        </a:accent3>
        <a:accent4>
          <a:srgbClr val="474747"/>
        </a:accent4>
        <a:accent5>
          <a:srgbClr val="EDAAAB"/>
        </a:accent5>
        <a:accent6>
          <a:srgbClr val="ACACAC"/>
        </a:accent6>
        <a:hlink>
          <a:srgbClr val="B50C00"/>
        </a:hlink>
        <a:folHlink>
          <a:srgbClr val="55555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4.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4B7373CBDA174985820DB4E6C453EA" ma:contentTypeVersion="11" ma:contentTypeDescription="Create a new document." ma:contentTypeScope="" ma:versionID="c59ddef94d745a59f09b95fbcca4192d">
  <xsd:schema xmlns:xsd="http://www.w3.org/2001/XMLSchema" xmlns:xs="http://www.w3.org/2001/XMLSchema" xmlns:p="http://schemas.microsoft.com/office/2006/metadata/properties" xmlns:ns3="6e473612-347e-4729-96e1-aa1ee0e73f00" xmlns:ns4="cfdb57ce-ac9c-46d1-966b-8894d2883823" targetNamespace="http://schemas.microsoft.com/office/2006/metadata/properties" ma:root="true" ma:fieldsID="9e1f1f8bfb3f886a33a4560fe0025515" ns3:_="" ns4:_="">
    <xsd:import namespace="6e473612-347e-4729-96e1-aa1ee0e73f00"/>
    <xsd:import namespace="cfdb57ce-ac9c-46d1-966b-8894d288382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3612-347e-4729-96e1-aa1ee0e73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db57ce-ac9c-46d1-966b-8894d288382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A48096E-EEB2-4059-9003-4DA43E5732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473612-347e-4729-96e1-aa1ee0e73f00"/>
    <ds:schemaRef ds:uri="cfdb57ce-ac9c-46d1-966b-8894d2883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715D93D-CCB5-461D-A29D-8D191E050C85}">
  <ds:schemaRefs>
    <ds:schemaRef ds:uri="http://schemas.microsoft.com/sharepoint/v3/contenttype/forms"/>
  </ds:schemaRefs>
</ds:datastoreItem>
</file>

<file path=customXml/itemProps3.xml><?xml version="1.0" encoding="utf-8"?>
<ds:datastoreItem xmlns:ds="http://schemas.openxmlformats.org/officeDocument/2006/customXml" ds:itemID="{4948D261-8E10-4FA6-B854-77B68838661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393</TotalTime>
  <Words>1609</Words>
  <Application>Microsoft Office PowerPoint</Application>
  <PresentationFormat>On-screen Show (4:3)</PresentationFormat>
  <Paragraphs>181</Paragraphs>
  <Slides>19</Slides>
  <Notes>12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19</vt:i4>
      </vt:variant>
    </vt:vector>
  </HeadingPairs>
  <TitlesOfParts>
    <vt:vector size="30" baseType="lpstr">
      <vt:lpstr>Arial</vt:lpstr>
      <vt:lpstr>Arial Narrow</vt:lpstr>
      <vt:lpstr>Calibri</vt:lpstr>
      <vt:lpstr>Calibri Light</vt:lpstr>
      <vt:lpstr>Source Sans Pro</vt:lpstr>
      <vt:lpstr>Times New Roman</vt:lpstr>
      <vt:lpstr>Wingdings</vt:lpstr>
      <vt:lpstr>1_default</vt:lpstr>
      <vt:lpstr>Custom Design</vt:lpstr>
      <vt:lpstr>2_Office Theme</vt:lpstr>
      <vt:lpstr>1_Office Theme</vt:lpstr>
      <vt:lpstr>SBA Economic Injury Disaster Loans –   Coronavirus Related Economic Disruptions</vt:lpstr>
      <vt:lpstr>SBA Disaster Customer Service Center call - (800) 659-2955 email - disastercustomerservice@sba.gov   SBA  Website for Information www.SBA.gov/disaster  SBA Website to Apply https://disasterloan.sba.gov/ela</vt:lpstr>
      <vt:lpstr>Deferments</vt:lpstr>
      <vt:lpstr>Deferments</vt:lpstr>
      <vt:lpstr>PowerPoint Presentation</vt:lpstr>
      <vt:lpstr>PowerPoint Presentation</vt:lpstr>
      <vt:lpstr>Private Non-Profit Organizations</vt:lpstr>
      <vt:lpstr>PowerPoint Presentation</vt:lpstr>
      <vt:lpstr>PowerPoint Presentation</vt:lpstr>
      <vt:lpstr>PowerPoint Presentation</vt:lpstr>
      <vt:lpstr>PowerPoint Presentation</vt:lpstr>
      <vt:lpstr>Ineligible Entities</vt:lpstr>
      <vt:lpstr>PowerPoint Presentation</vt:lpstr>
      <vt:lpstr>Basic Filing Requirements</vt:lpstr>
      <vt:lpstr>Additional Filing Requirements</vt:lpstr>
      <vt:lpstr>How to Apply</vt:lpstr>
      <vt:lpstr>Assistance From SBA Partners</vt:lpstr>
      <vt:lpstr>Submit Your Application  As Soon As Possible</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Mary K.</dc:creator>
  <cp:lastModifiedBy>Hoffman, Paul C.</cp:lastModifiedBy>
  <cp:revision>17</cp:revision>
  <dcterms:created xsi:type="dcterms:W3CDTF">2020-01-28T16:09:13Z</dcterms:created>
  <dcterms:modified xsi:type="dcterms:W3CDTF">2020-03-19T13:48:55Z</dcterms:modified>
</cp:coreProperties>
</file>