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notesMasterIdLst>
    <p:notesMasterId r:id="rId10"/>
  </p:notesMasterIdLst>
  <p:handoutMasterIdLst>
    <p:handoutMasterId r:id="rId11"/>
  </p:handoutMasterIdLst>
  <p:sldIdLst>
    <p:sldId id="264" r:id="rId5"/>
    <p:sldId id="260" r:id="rId6"/>
    <p:sldId id="261" r:id="rId7"/>
    <p:sldId id="262" r:id="rId8"/>
    <p:sldId id="263" r:id="rId9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Vested 8" initials="V8" lastIdx="6" clrIdx="0">
    <p:extLst>
      <p:ext uri="{19B8F6BF-5375-455C-9EA6-DF929625EA0E}">
        <p15:presenceInfo xmlns:p15="http://schemas.microsoft.com/office/powerpoint/2012/main" userId="S::vested8@fullyvested.onmicrosoft.com::60c0701d-9946-40b3-83e1-9ecf4e9755e7" providerId="AD"/>
      </p:ext>
    </p:extLst>
  </p:cmAuthor>
  <p:cmAuthor id="2" name="Katie Rhead" initials="KR" lastIdx="1" clrIdx="1">
    <p:extLst>
      <p:ext uri="{19B8F6BF-5375-455C-9EA6-DF929625EA0E}">
        <p15:presenceInfo xmlns:p15="http://schemas.microsoft.com/office/powerpoint/2012/main" userId="fb28bbd6dc1d20ab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6749D"/>
    <a:srgbClr val="D2D8E2"/>
    <a:srgbClr val="EDF3F7"/>
    <a:srgbClr val="DDE9F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931" autoAdjust="0"/>
    <p:restoredTop sz="94660"/>
  </p:normalViewPr>
  <p:slideViewPr>
    <p:cSldViewPr snapToGrid="0">
      <p:cViewPr varScale="1">
        <p:scale>
          <a:sx n="100" d="100"/>
          <a:sy n="100" d="100"/>
        </p:scale>
        <p:origin x="1704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97" d="100"/>
          <a:sy n="97" d="100"/>
        </p:scale>
        <p:origin x="4328" y="20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presProps" Target="pres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commentAuthors" Target="commentAuthors.xml"/><Relationship Id="rId17" Type="http://schemas.microsoft.com/office/2016/11/relationships/changesInfo" Target="changesInfos/changesInfo1.xml"/><Relationship Id="rId2" Type="http://schemas.openxmlformats.org/officeDocument/2006/relationships/customXml" Target="../customXml/item2.xml"/><Relationship Id="rId16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1.xml"/><Relationship Id="rId15" Type="http://schemas.openxmlformats.org/officeDocument/2006/relationships/theme" Target="theme/theme1.xml"/><Relationship Id="rId10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Valarie Webster" userId="715752ba-e0cb-4023-a6a4-377c3b545bad" providerId="ADAL" clId="{9A948108-AA82-44C2-8DC4-933754E4C44B}"/>
    <pc:docChg chg="modSld">
      <pc:chgData name="Valarie Webster" userId="715752ba-e0cb-4023-a6a4-377c3b545bad" providerId="ADAL" clId="{9A948108-AA82-44C2-8DC4-933754E4C44B}" dt="2024-03-18T16:40:02.625" v="11" actId="20577"/>
      <pc:docMkLst>
        <pc:docMk/>
      </pc:docMkLst>
      <pc:sldChg chg="modSp mod">
        <pc:chgData name="Valarie Webster" userId="715752ba-e0cb-4023-a6a4-377c3b545bad" providerId="ADAL" clId="{9A948108-AA82-44C2-8DC4-933754E4C44B}" dt="2024-03-18T16:40:02.625" v="11" actId="20577"/>
        <pc:sldMkLst>
          <pc:docMk/>
          <pc:sldMk cId="3580110431" sldId="261"/>
        </pc:sldMkLst>
        <pc:graphicFrameChg chg="modGraphic">
          <ac:chgData name="Valarie Webster" userId="715752ba-e0cb-4023-a6a4-377c3b545bad" providerId="ADAL" clId="{9A948108-AA82-44C2-8DC4-933754E4C44B}" dt="2024-03-18T16:40:02.625" v="11" actId="20577"/>
          <ac:graphicFrameMkLst>
            <pc:docMk/>
            <pc:sldMk cId="3580110431" sldId="261"/>
            <ac:graphicFrameMk id="11" creationId="{790F18C8-8322-6F65-4811-D8F9BBC5D2D1}"/>
          </ac:graphicFrameMkLst>
        </pc:graphicFrameChg>
      </pc:sldChg>
      <pc:sldChg chg="modSp mod">
        <pc:chgData name="Valarie Webster" userId="715752ba-e0cb-4023-a6a4-377c3b545bad" providerId="ADAL" clId="{9A948108-AA82-44C2-8DC4-933754E4C44B}" dt="2024-03-18T14:27:27.683" v="8" actId="20577"/>
        <pc:sldMkLst>
          <pc:docMk/>
          <pc:sldMk cId="3139347159" sldId="263"/>
        </pc:sldMkLst>
        <pc:graphicFrameChg chg="modGraphic">
          <ac:chgData name="Valarie Webster" userId="715752ba-e0cb-4023-a6a4-377c3b545bad" providerId="ADAL" clId="{9A948108-AA82-44C2-8DC4-933754E4C44B}" dt="2024-03-18T14:27:27.683" v="8" actId="20577"/>
          <ac:graphicFrameMkLst>
            <pc:docMk/>
            <pc:sldMk cId="3139347159" sldId="263"/>
            <ac:graphicFrameMk id="11" creationId="{790F18C8-8322-6F65-4811-D8F9BBC5D2D1}"/>
          </ac:graphicFrameMkLst>
        </pc:graphicFrame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9D8C151E-9AD3-5C8E-985F-EBD4DB0DD065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FE22FB9-343B-ACA3-A875-84A55AFB75F8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62292B2-E19C-1641-9DF5-D9E629458FFB}" type="datetimeFigureOut">
              <a:rPr lang="en-US" smtClean="0"/>
              <a:t>3/18/2024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ED136E5-4619-61D5-D220-7D6B097D0D53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F7EAB92-B43C-7C21-9264-0DC32E1B9CB9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CFAEC6F-9B7E-4F4D-BA01-CC32937B96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596216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ECF2D0D-2AF7-4339-8FA6-E506A86D2C99}" type="datetimeFigureOut">
              <a:rPr lang="en-US" smtClean="0"/>
              <a:t>3/18/2024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A892F4C-3EF2-4A9D-B719-11C44EBA51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429314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White 1">
    <p:bg>
      <p:bgPr>
        <a:blipFill dpi="0" rotWithShape="1">
          <a:blip r:embed="rId2" cstate="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753074" y="5463987"/>
            <a:ext cx="4729162" cy="371475"/>
          </a:xfrm>
        </p:spPr>
        <p:txBody>
          <a:bodyPr anchor="t"/>
          <a:lstStyle>
            <a:lvl1pPr algn="l">
              <a:defRPr sz="1800" cap="all" baseline="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957861" y="5787935"/>
            <a:ext cx="4552950" cy="371475"/>
          </a:xfrm>
        </p:spPr>
        <p:txBody>
          <a:bodyPr/>
          <a:lstStyle>
            <a:lvl1pPr marL="0" indent="0" algn="l">
              <a:buNone/>
              <a:defRPr sz="130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1B3CF380-18BB-4ECE-8E91-45130B79D345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62661" y="6045200"/>
            <a:ext cx="4219575" cy="288925"/>
          </a:xfrm>
        </p:spPr>
        <p:txBody>
          <a:bodyPr/>
          <a:lstStyle>
            <a:lvl1pPr>
              <a:buNone/>
              <a:defRPr sz="800">
                <a:solidFill>
                  <a:schemeClr val="tx2"/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dirty="0"/>
              <a:t>Date goes here</a:t>
            </a:r>
          </a:p>
        </p:txBody>
      </p:sp>
    </p:spTree>
    <p:extLst>
      <p:ext uri="{BB962C8B-B14F-4D97-AF65-F5344CB8AC3E}">
        <p14:creationId xmlns:p14="http://schemas.microsoft.com/office/powerpoint/2010/main" val="30883730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over Blue Gray 2">
    <p:bg>
      <p:bgPr>
        <a:blipFill dpi="0" rotWithShape="1">
          <a:blip r:embed="rId2" cstate="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43871" y="2243844"/>
            <a:ext cx="5771445" cy="1495170"/>
          </a:xfrm>
        </p:spPr>
        <p:txBody>
          <a:bodyPr anchor="t"/>
          <a:lstStyle>
            <a:lvl1pPr algn="l">
              <a:defRPr sz="4000" cap="none" baseline="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61129" y="3492230"/>
            <a:ext cx="4729161" cy="371475"/>
          </a:xfrm>
        </p:spPr>
        <p:txBody>
          <a:bodyPr/>
          <a:lstStyle>
            <a:lvl1pPr marL="0" indent="0" algn="l">
              <a:buNone/>
              <a:defRPr sz="13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1B3CF380-18BB-4ECE-8E91-45130B79D345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303484" y="6447610"/>
            <a:ext cx="4729161" cy="288925"/>
          </a:xfrm>
        </p:spPr>
        <p:txBody>
          <a:bodyPr/>
          <a:lstStyle>
            <a:lvl1pPr algn="r">
              <a:buNone/>
              <a:defRPr sz="800">
                <a:solidFill>
                  <a:schemeClr val="tx1"/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dirty="0"/>
              <a:t>Date goes here</a:t>
            </a:r>
          </a:p>
        </p:txBody>
      </p:sp>
    </p:spTree>
    <p:extLst>
      <p:ext uri="{BB962C8B-B14F-4D97-AF65-F5344CB8AC3E}">
        <p14:creationId xmlns:p14="http://schemas.microsoft.com/office/powerpoint/2010/main" val="6517400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ver Blue Gray 2">
    <p:bg>
      <p:bgPr>
        <a:blipFill dpi="0" rotWithShape="1">
          <a:blip r:embed="rId2" cstate="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721391" y="2243844"/>
            <a:ext cx="5771445" cy="1495170"/>
          </a:xfrm>
        </p:spPr>
        <p:txBody>
          <a:bodyPr anchor="t"/>
          <a:lstStyle>
            <a:lvl1pPr algn="l">
              <a:defRPr sz="4000" cap="none" baseline="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738649" y="3492230"/>
            <a:ext cx="4729161" cy="371475"/>
          </a:xfrm>
        </p:spPr>
        <p:txBody>
          <a:bodyPr/>
          <a:lstStyle>
            <a:lvl1pPr marL="0" indent="0" algn="l">
              <a:buNone/>
              <a:defRPr sz="130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1B3CF380-18BB-4ECE-8E91-45130B79D345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303484" y="6447610"/>
            <a:ext cx="4729161" cy="288925"/>
          </a:xfrm>
        </p:spPr>
        <p:txBody>
          <a:bodyPr/>
          <a:lstStyle>
            <a:lvl1pPr algn="r">
              <a:buNone/>
              <a:defRPr sz="800">
                <a:solidFill>
                  <a:schemeClr val="accent1"/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dirty="0"/>
              <a:t>Date goes here</a:t>
            </a:r>
          </a:p>
        </p:txBody>
      </p:sp>
    </p:spTree>
    <p:extLst>
      <p:ext uri="{BB962C8B-B14F-4D97-AF65-F5344CB8AC3E}">
        <p14:creationId xmlns:p14="http://schemas.microsoft.com/office/powerpoint/2010/main" val="124003420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over Blue Gray 2">
    <p:bg>
      <p:bgPr>
        <a:blipFill dpi="0" rotWithShape="1">
          <a:blip r:embed="rId2" cstate="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721391" y="2243844"/>
            <a:ext cx="5771445" cy="1495170"/>
          </a:xfrm>
        </p:spPr>
        <p:txBody>
          <a:bodyPr anchor="t"/>
          <a:lstStyle>
            <a:lvl1pPr algn="l">
              <a:defRPr sz="4000" cap="none" baseline="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738649" y="3492230"/>
            <a:ext cx="4729161" cy="371475"/>
          </a:xfrm>
        </p:spPr>
        <p:txBody>
          <a:bodyPr/>
          <a:lstStyle>
            <a:lvl1pPr marL="0" indent="0" algn="l">
              <a:buNone/>
              <a:defRPr sz="13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1B3CF380-18BB-4ECE-8E91-45130B79D345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303484" y="6447610"/>
            <a:ext cx="4729161" cy="288925"/>
          </a:xfrm>
        </p:spPr>
        <p:txBody>
          <a:bodyPr/>
          <a:lstStyle>
            <a:lvl1pPr algn="r">
              <a:buNone/>
              <a:defRPr sz="800">
                <a:solidFill>
                  <a:schemeClr val="tx1"/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dirty="0"/>
              <a:t>Date goes here</a:t>
            </a:r>
          </a:p>
        </p:txBody>
      </p:sp>
    </p:spTree>
    <p:extLst>
      <p:ext uri="{BB962C8B-B14F-4D97-AF65-F5344CB8AC3E}">
        <p14:creationId xmlns:p14="http://schemas.microsoft.com/office/powerpoint/2010/main" val="362613067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&amp; text">
    <p:bg>
      <p:bgPr>
        <a:blipFill dpi="0" rotWithShape="1">
          <a:blip r:embed="rId2" cstate="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57249" y="566737"/>
            <a:ext cx="7496175" cy="325361"/>
          </a:xfrm>
        </p:spPr>
        <p:txBody>
          <a:bodyPr anchor="t">
            <a:normAutofit/>
          </a:bodyPr>
          <a:lstStyle>
            <a:lvl1pPr algn="l">
              <a:defRPr sz="1600"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781800" y="6248091"/>
            <a:ext cx="1921727" cy="365125"/>
          </a:xfrm>
        </p:spPr>
        <p:txBody>
          <a:bodyPr/>
          <a:lstStyle>
            <a:lvl1pPr>
              <a:defRPr sz="1000">
                <a:solidFill>
                  <a:schemeClr val="accent1"/>
                </a:solidFill>
                <a:latin typeface="Verdana" panose="020B0604030504040204" pitchFamily="34" charset="0"/>
                <a:ea typeface="Verdana" panose="020B0604030504040204" pitchFamily="34" charset="0"/>
              </a:defRPr>
            </a:lvl1pPr>
          </a:lstStyle>
          <a:p>
            <a:fld id="{766289C1-B203-498A-9696-59436D95A258}" type="slidenum">
              <a:rPr lang="en-US" smtClean="0"/>
              <a:pPr/>
              <a:t>‹#›</a:t>
            </a:fld>
            <a:endParaRPr lang="en-US" dirty="0">
              <a:solidFill>
                <a:schemeClr val="accent1"/>
              </a:solidFill>
            </a:endParaRP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1C2DE12D-0F1B-473D-B5C6-DA1EB895182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124307" y="6248090"/>
            <a:ext cx="4571767" cy="365125"/>
          </a:xfrm>
        </p:spPr>
        <p:txBody>
          <a:bodyPr anchor="ctr"/>
          <a:lstStyle>
            <a:lvl1pPr>
              <a:buNone/>
              <a:defRPr sz="700">
                <a:solidFill>
                  <a:schemeClr val="accent4">
                    <a:lumMod val="75000"/>
                  </a:schemeClr>
                </a:solidFill>
              </a:defRPr>
            </a:lvl1pPr>
            <a:lvl2pPr>
              <a:buNone/>
              <a:defRPr sz="700"/>
            </a:lvl2pPr>
            <a:lvl3pPr>
              <a:buNone/>
              <a:defRPr sz="700"/>
            </a:lvl3pPr>
            <a:lvl4pPr>
              <a:buNone/>
              <a:defRPr sz="700"/>
            </a:lvl4pPr>
            <a:lvl5pPr>
              <a:buNone/>
              <a:defRPr sz="700"/>
            </a:lvl5pPr>
          </a:lstStyle>
          <a:p>
            <a:pPr lvl="0"/>
            <a:r>
              <a:rPr lang="en-US" dirty="0"/>
              <a:t>Footnotes</a:t>
            </a: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0F6A6B74-64EC-4CE3-8A9E-AD935EC41605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57201" y="1141413"/>
            <a:ext cx="8246326" cy="4778375"/>
          </a:xfrm>
        </p:spPr>
        <p:txBody>
          <a:bodyPr/>
          <a:lstStyle>
            <a:lvl1pPr>
              <a:buNone/>
              <a:defRPr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Font typeface="Arial" panose="020B0604020202020204" pitchFamily="34" charset="0"/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4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3721657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subtitle &amp; text">
    <p:bg>
      <p:bgPr>
        <a:blipFill dpi="0" rotWithShape="1">
          <a:blip r:embed="rId2" cstate="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200" y="1028214"/>
            <a:ext cx="8240751" cy="610085"/>
          </a:xfrm>
        </p:spPr>
        <p:txBody>
          <a:bodyPr/>
          <a:lstStyle>
            <a:lvl1pPr marL="0" indent="0" algn="l">
              <a:buNone/>
              <a:defRPr sz="1400">
                <a:solidFill>
                  <a:schemeClr val="accent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781800" y="6248091"/>
            <a:ext cx="1916151" cy="365125"/>
          </a:xfrm>
        </p:spPr>
        <p:txBody>
          <a:bodyPr/>
          <a:lstStyle>
            <a:lvl1pPr>
              <a:defRPr sz="1000">
                <a:solidFill>
                  <a:schemeClr val="accent1"/>
                </a:solidFill>
                <a:latin typeface="Verdana" panose="020B0604030504040204" pitchFamily="34" charset="0"/>
                <a:ea typeface="Verdana" panose="020B0604030504040204" pitchFamily="34" charset="0"/>
              </a:defRPr>
            </a:lvl1pPr>
          </a:lstStyle>
          <a:p>
            <a:fld id="{766289C1-B203-498A-9696-59436D95A258}" type="slidenum">
              <a:rPr lang="en-US" smtClean="0"/>
              <a:pPr/>
              <a:t>‹#›</a:t>
            </a:fld>
            <a:endParaRPr lang="en-US" dirty="0">
              <a:solidFill>
                <a:schemeClr val="accent1"/>
              </a:solidFill>
            </a:endParaRP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65D200A-46F1-481F-984F-FFAA52203FD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57200" y="1638298"/>
            <a:ext cx="8240751" cy="4267201"/>
          </a:xfrm>
        </p:spPr>
        <p:txBody>
          <a:bodyPr/>
          <a:lstStyle>
            <a:lvl1pPr>
              <a:lnSpc>
                <a:spcPct val="100000"/>
              </a:lnSpc>
              <a:defRPr sz="1200"/>
            </a:lvl1pPr>
            <a:lvl2pPr>
              <a:lnSpc>
                <a:spcPct val="100000"/>
              </a:lnSpc>
              <a:defRPr sz="1200"/>
            </a:lvl2pPr>
            <a:lvl3pPr>
              <a:lnSpc>
                <a:spcPct val="100000"/>
              </a:lnSpc>
              <a:defRPr sz="1200"/>
            </a:lvl3pPr>
            <a:lvl4pPr>
              <a:lnSpc>
                <a:spcPct val="100000"/>
              </a:lnSpc>
              <a:defRPr sz="1200"/>
            </a:lvl4pPr>
            <a:lvl5pPr>
              <a:lnSpc>
                <a:spcPct val="100000"/>
              </a:lnSpc>
              <a:defRPr sz="12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Text Placeholder 7">
            <a:extLst>
              <a:ext uri="{FF2B5EF4-FFF2-40B4-BE49-F238E27FC236}">
                <a16:creationId xmlns:a16="http://schemas.microsoft.com/office/drawing/2014/main" id="{9103E775-15AF-410B-848E-41E541697B55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124307" y="6248090"/>
            <a:ext cx="4571768" cy="365125"/>
          </a:xfrm>
        </p:spPr>
        <p:txBody>
          <a:bodyPr anchor="ctr"/>
          <a:lstStyle>
            <a:lvl1pPr>
              <a:buNone/>
              <a:defRPr sz="700">
                <a:solidFill>
                  <a:schemeClr val="tx2"/>
                </a:solidFill>
              </a:defRPr>
            </a:lvl1pPr>
            <a:lvl2pPr>
              <a:buNone/>
              <a:defRPr sz="700"/>
            </a:lvl2pPr>
            <a:lvl3pPr>
              <a:buNone/>
              <a:defRPr sz="700"/>
            </a:lvl3pPr>
            <a:lvl4pPr>
              <a:buNone/>
              <a:defRPr sz="700"/>
            </a:lvl4pPr>
            <a:lvl5pPr>
              <a:buNone/>
              <a:defRPr sz="700"/>
            </a:lvl5pPr>
          </a:lstStyle>
          <a:p>
            <a:pPr lvl="0"/>
            <a:r>
              <a:rPr lang="en-US" dirty="0"/>
              <a:t>Footnotes</a:t>
            </a: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247095C5-F16B-CF1F-192F-0A18CB5F60E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57249" y="566737"/>
            <a:ext cx="7496175" cy="325361"/>
          </a:xfrm>
        </p:spPr>
        <p:txBody>
          <a:bodyPr anchor="t">
            <a:normAutofit/>
          </a:bodyPr>
          <a:lstStyle>
            <a:lvl1pPr algn="l">
              <a:defRPr sz="1600"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8171129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&amp; text">
    <p:bg>
      <p:bgPr>
        <a:blipFill dpi="0" rotWithShape="1">
          <a:blip r:embed="rId2" cstate="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57249" y="566737"/>
            <a:ext cx="7496175" cy="325361"/>
          </a:xfrm>
        </p:spPr>
        <p:txBody>
          <a:bodyPr anchor="t"/>
          <a:lstStyle>
            <a:lvl1pPr algn="l">
              <a:defRPr sz="1600"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781800" y="6248091"/>
            <a:ext cx="1921727" cy="365125"/>
          </a:xfrm>
        </p:spPr>
        <p:txBody>
          <a:bodyPr/>
          <a:lstStyle>
            <a:lvl1pPr>
              <a:defRPr sz="10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defRPr>
            </a:lvl1pPr>
          </a:lstStyle>
          <a:p>
            <a:fld id="{766289C1-B203-498A-9696-59436D95A25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1C2DE12D-0F1B-473D-B5C6-DA1EB895182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124307" y="6248090"/>
            <a:ext cx="4571767" cy="365125"/>
          </a:xfrm>
        </p:spPr>
        <p:txBody>
          <a:bodyPr anchor="ctr"/>
          <a:lstStyle>
            <a:lvl1pPr>
              <a:buNone/>
              <a:defRPr sz="700">
                <a:solidFill>
                  <a:schemeClr val="accent4">
                    <a:lumMod val="75000"/>
                  </a:schemeClr>
                </a:solidFill>
              </a:defRPr>
            </a:lvl1pPr>
            <a:lvl2pPr>
              <a:buNone/>
              <a:defRPr sz="700"/>
            </a:lvl2pPr>
            <a:lvl3pPr>
              <a:buNone/>
              <a:defRPr sz="700"/>
            </a:lvl3pPr>
            <a:lvl4pPr>
              <a:buNone/>
              <a:defRPr sz="700"/>
            </a:lvl4pPr>
            <a:lvl5pPr>
              <a:buNone/>
              <a:defRPr sz="700"/>
            </a:lvl5pPr>
          </a:lstStyle>
          <a:p>
            <a:pPr lvl="0"/>
            <a:r>
              <a:rPr lang="en-US" dirty="0"/>
              <a:t>Footnotes</a:t>
            </a: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0F6A6B74-64EC-4CE3-8A9E-AD935EC41605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57201" y="1141413"/>
            <a:ext cx="8246326" cy="4778375"/>
          </a:xfrm>
        </p:spPr>
        <p:txBody>
          <a:bodyPr/>
          <a:lstStyle>
            <a:lvl1pPr>
              <a:buNone/>
              <a:defRPr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Font typeface="Arial" panose="020B0604020202020204" pitchFamily="34" charset="0"/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4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2930957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, subtitle &amp; text">
    <p:bg>
      <p:bgPr>
        <a:blipFill dpi="0" rotWithShape="1">
          <a:blip r:embed="rId2" cstate="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200" y="1028214"/>
            <a:ext cx="8240751" cy="610085"/>
          </a:xfrm>
        </p:spPr>
        <p:txBody>
          <a:bodyPr/>
          <a:lstStyle>
            <a:lvl1pPr marL="0" indent="0" algn="l">
              <a:buNone/>
              <a:defRPr sz="14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781800" y="6248091"/>
            <a:ext cx="1916151" cy="365125"/>
          </a:xfrm>
        </p:spPr>
        <p:txBody>
          <a:bodyPr/>
          <a:lstStyle>
            <a:lvl1pPr>
              <a:defRPr sz="10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defRPr>
            </a:lvl1pPr>
          </a:lstStyle>
          <a:p>
            <a:fld id="{766289C1-B203-498A-9696-59436D95A25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65D200A-46F1-481F-984F-FFAA52203FD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57200" y="1638298"/>
            <a:ext cx="8240751" cy="4267201"/>
          </a:xfrm>
        </p:spPr>
        <p:txBody>
          <a:bodyPr/>
          <a:lstStyle>
            <a:lvl1pPr>
              <a:lnSpc>
                <a:spcPct val="100000"/>
              </a:lnSpc>
              <a:defRPr sz="1200"/>
            </a:lvl1pPr>
            <a:lvl2pPr>
              <a:lnSpc>
                <a:spcPct val="100000"/>
              </a:lnSpc>
              <a:defRPr sz="1200"/>
            </a:lvl2pPr>
            <a:lvl3pPr>
              <a:lnSpc>
                <a:spcPct val="100000"/>
              </a:lnSpc>
              <a:defRPr sz="1200"/>
            </a:lvl3pPr>
            <a:lvl4pPr>
              <a:lnSpc>
                <a:spcPct val="100000"/>
              </a:lnSpc>
              <a:defRPr sz="1200"/>
            </a:lvl4pPr>
            <a:lvl5pPr>
              <a:lnSpc>
                <a:spcPct val="100000"/>
              </a:lnSpc>
              <a:defRPr sz="12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Text Placeholder 7">
            <a:extLst>
              <a:ext uri="{FF2B5EF4-FFF2-40B4-BE49-F238E27FC236}">
                <a16:creationId xmlns:a16="http://schemas.microsoft.com/office/drawing/2014/main" id="{9103E775-15AF-410B-848E-41E541697B55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124307" y="6248090"/>
            <a:ext cx="4571768" cy="365125"/>
          </a:xfrm>
        </p:spPr>
        <p:txBody>
          <a:bodyPr anchor="ctr"/>
          <a:lstStyle>
            <a:lvl1pPr>
              <a:buNone/>
              <a:defRPr sz="700">
                <a:solidFill>
                  <a:schemeClr val="tx2"/>
                </a:solidFill>
              </a:defRPr>
            </a:lvl1pPr>
            <a:lvl2pPr>
              <a:buNone/>
              <a:defRPr sz="700"/>
            </a:lvl2pPr>
            <a:lvl3pPr>
              <a:buNone/>
              <a:defRPr sz="700"/>
            </a:lvl3pPr>
            <a:lvl4pPr>
              <a:buNone/>
              <a:defRPr sz="700"/>
            </a:lvl4pPr>
            <a:lvl5pPr>
              <a:buNone/>
              <a:defRPr sz="700"/>
            </a:lvl5pPr>
          </a:lstStyle>
          <a:p>
            <a:pPr lvl="0"/>
            <a:r>
              <a:rPr lang="en-US" dirty="0"/>
              <a:t>Footnotes</a:t>
            </a: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247095C5-F16B-CF1F-192F-0A18CB5F60E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57249" y="566737"/>
            <a:ext cx="7496175" cy="325361"/>
          </a:xfrm>
        </p:spPr>
        <p:txBody>
          <a:bodyPr anchor="t">
            <a:normAutofit/>
          </a:bodyPr>
          <a:lstStyle>
            <a:lvl1pPr algn="l">
              <a:defRPr sz="1600"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20468216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">
    <p:bg>
      <p:bgPr>
        <a:blipFill dpi="0" rotWithShape="1">
          <a:blip r:embed="rId2" cstate="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>
            <a:extLst>
              <a:ext uri="{FF2B5EF4-FFF2-40B4-BE49-F238E27FC236}">
                <a16:creationId xmlns:a16="http://schemas.microsoft.com/office/drawing/2014/main" id="{81F550F8-C88E-4E5B-BAA4-C3912C50BCB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23912" y="2958115"/>
            <a:ext cx="7496175" cy="941767"/>
          </a:xfrm>
        </p:spPr>
        <p:txBody>
          <a:bodyPr anchor="ctr"/>
          <a:lstStyle>
            <a:lvl1pPr algn="ctr">
              <a:defRPr sz="3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65833483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Divider">
    <p:bg>
      <p:bgPr>
        <a:blipFill dpi="0" rotWithShape="1">
          <a:blip r:embed="rId2" cstate="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>
            <a:extLst>
              <a:ext uri="{FF2B5EF4-FFF2-40B4-BE49-F238E27FC236}">
                <a16:creationId xmlns:a16="http://schemas.microsoft.com/office/drawing/2014/main" id="{81F550F8-C88E-4E5B-BAA4-C3912C50BCB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23912" y="2958115"/>
            <a:ext cx="7496175" cy="941767"/>
          </a:xfrm>
        </p:spPr>
        <p:txBody>
          <a:bodyPr anchor="ctr"/>
          <a:lstStyle>
            <a:lvl1pPr algn="ctr">
              <a:defRPr sz="3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20134542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esources">
    <p:bg>
      <p:bgPr>
        <a:blipFill dpi="0" rotWithShape="1">
          <a:blip r:embed="rId2" cstate="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>
            <a:extLst>
              <a:ext uri="{FF2B5EF4-FFF2-40B4-BE49-F238E27FC236}">
                <a16:creationId xmlns:a16="http://schemas.microsoft.com/office/drawing/2014/main" id="{81F550F8-C88E-4E5B-BAA4-C3912C50BCB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66737" y="729265"/>
            <a:ext cx="3395663" cy="1661510"/>
          </a:xfrm>
        </p:spPr>
        <p:txBody>
          <a:bodyPr anchor="ctr"/>
          <a:lstStyle>
            <a:lvl1pPr algn="l">
              <a:defRPr sz="300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58996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White 2">
    <p:bg>
      <p:bgPr>
        <a:blipFill dpi="0" rotWithShape="1">
          <a:blip r:embed="rId2" cstate="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194915" y="3930462"/>
            <a:ext cx="4729162" cy="371475"/>
          </a:xfrm>
        </p:spPr>
        <p:txBody>
          <a:bodyPr anchor="t"/>
          <a:lstStyle>
            <a:lvl1pPr algn="ctr">
              <a:defRPr sz="1800" cap="all" baseline="0">
                <a:solidFill>
                  <a:schemeClr val="accent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194914" y="4263837"/>
            <a:ext cx="4729161" cy="371475"/>
          </a:xfrm>
        </p:spPr>
        <p:txBody>
          <a:bodyPr/>
          <a:lstStyle>
            <a:lvl1pPr marL="0" indent="0" algn="ctr">
              <a:buNone/>
              <a:defRPr sz="130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1B3CF380-18BB-4ECE-8E91-45130B79D345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194914" y="4727290"/>
            <a:ext cx="4729161" cy="288925"/>
          </a:xfrm>
        </p:spPr>
        <p:txBody>
          <a:bodyPr/>
          <a:lstStyle>
            <a:lvl1pPr algn="ctr">
              <a:buNone/>
              <a:defRPr sz="800">
                <a:solidFill>
                  <a:schemeClr val="tx2"/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dirty="0"/>
              <a:t>Date goes here</a:t>
            </a:r>
          </a:p>
        </p:txBody>
      </p:sp>
    </p:spTree>
    <p:extLst>
      <p:ext uri="{BB962C8B-B14F-4D97-AF65-F5344CB8AC3E}">
        <p14:creationId xmlns:p14="http://schemas.microsoft.com/office/powerpoint/2010/main" val="313325864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Resources">
    <p:bg>
      <p:bgPr>
        <a:blipFill dpi="0" rotWithShape="1">
          <a:blip r:embed="rId2" cstate="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>
            <a:extLst>
              <a:ext uri="{FF2B5EF4-FFF2-40B4-BE49-F238E27FC236}">
                <a16:creationId xmlns:a16="http://schemas.microsoft.com/office/drawing/2014/main" id="{81F550F8-C88E-4E5B-BAA4-C3912C50BCB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66737" y="729265"/>
            <a:ext cx="3395663" cy="1661510"/>
          </a:xfrm>
        </p:spPr>
        <p:txBody>
          <a:bodyPr anchor="ctr"/>
          <a:lstStyle>
            <a:lvl1pPr algn="l">
              <a:defRPr sz="30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7541381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Blue">
    <p:bg>
      <p:bgPr>
        <a:blipFill dpi="0" rotWithShape="1">
          <a:blip r:embed="rId2" cstate="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64754" y="1697197"/>
            <a:ext cx="6430034" cy="371475"/>
          </a:xfrm>
        </p:spPr>
        <p:txBody>
          <a:bodyPr anchor="t"/>
          <a:lstStyle>
            <a:lvl1pPr algn="l">
              <a:defRPr sz="2600" cap="none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86919" y="2176792"/>
            <a:ext cx="4729161" cy="371475"/>
          </a:xfrm>
        </p:spPr>
        <p:txBody>
          <a:bodyPr/>
          <a:lstStyle>
            <a:lvl1pPr marL="0" indent="0" algn="l">
              <a:buNone/>
              <a:defRPr sz="13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1B3CF380-18BB-4ECE-8E91-45130B79D345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82759" y="6120988"/>
            <a:ext cx="4729161" cy="288925"/>
          </a:xfrm>
        </p:spPr>
        <p:txBody>
          <a:bodyPr/>
          <a:lstStyle>
            <a:lvl1pPr algn="l">
              <a:buNone/>
              <a:defRPr sz="800">
                <a:solidFill>
                  <a:schemeClr val="accent4"/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dirty="0"/>
              <a:t>Date goes here</a:t>
            </a:r>
          </a:p>
        </p:txBody>
      </p:sp>
    </p:spTree>
    <p:extLst>
      <p:ext uri="{BB962C8B-B14F-4D97-AF65-F5344CB8AC3E}">
        <p14:creationId xmlns:p14="http://schemas.microsoft.com/office/powerpoint/2010/main" val="22674864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ver Blue">
    <p:bg>
      <p:bgPr>
        <a:blipFill dpi="0" rotWithShape="1">
          <a:blip r:embed="rId2" cstate="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64754" y="1697197"/>
            <a:ext cx="6430034" cy="371475"/>
          </a:xfrm>
        </p:spPr>
        <p:txBody>
          <a:bodyPr anchor="t"/>
          <a:lstStyle>
            <a:lvl1pPr algn="l">
              <a:defRPr sz="2600" cap="none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86919" y="2176792"/>
            <a:ext cx="4729161" cy="371475"/>
          </a:xfrm>
        </p:spPr>
        <p:txBody>
          <a:bodyPr/>
          <a:lstStyle>
            <a:lvl1pPr marL="0" indent="0" algn="l">
              <a:buNone/>
              <a:defRPr sz="13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1B3CF380-18BB-4ECE-8E91-45130B79D345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82759" y="6120988"/>
            <a:ext cx="4729161" cy="288925"/>
          </a:xfrm>
        </p:spPr>
        <p:txBody>
          <a:bodyPr/>
          <a:lstStyle>
            <a:lvl1pPr algn="l">
              <a:buNone/>
              <a:defRPr sz="800">
                <a:solidFill>
                  <a:schemeClr val="accent4"/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dirty="0"/>
              <a:t>Date goes here</a:t>
            </a:r>
          </a:p>
        </p:txBody>
      </p:sp>
    </p:spTree>
    <p:extLst>
      <p:ext uri="{BB962C8B-B14F-4D97-AF65-F5344CB8AC3E}">
        <p14:creationId xmlns:p14="http://schemas.microsoft.com/office/powerpoint/2010/main" val="6740131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over Blue">
    <p:bg>
      <p:bgPr>
        <a:blipFill dpi="0" rotWithShape="1">
          <a:blip r:embed="rId2" cstate="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64754" y="1697197"/>
            <a:ext cx="6430034" cy="371475"/>
          </a:xfrm>
        </p:spPr>
        <p:txBody>
          <a:bodyPr anchor="t"/>
          <a:lstStyle>
            <a:lvl1pPr algn="l">
              <a:defRPr sz="2600" cap="none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86919" y="2176792"/>
            <a:ext cx="4729161" cy="371475"/>
          </a:xfrm>
        </p:spPr>
        <p:txBody>
          <a:bodyPr/>
          <a:lstStyle>
            <a:lvl1pPr marL="0" indent="0" algn="l">
              <a:buNone/>
              <a:defRPr sz="13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1B3CF380-18BB-4ECE-8E91-45130B79D345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82759" y="6120988"/>
            <a:ext cx="4729161" cy="288925"/>
          </a:xfrm>
        </p:spPr>
        <p:txBody>
          <a:bodyPr/>
          <a:lstStyle>
            <a:lvl1pPr algn="l">
              <a:buNone/>
              <a:defRPr sz="800">
                <a:solidFill>
                  <a:schemeClr val="accent4"/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dirty="0"/>
              <a:t>Date goes here</a:t>
            </a:r>
          </a:p>
        </p:txBody>
      </p:sp>
    </p:spTree>
    <p:extLst>
      <p:ext uri="{BB962C8B-B14F-4D97-AF65-F5344CB8AC3E}">
        <p14:creationId xmlns:p14="http://schemas.microsoft.com/office/powerpoint/2010/main" val="2382855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over Blue">
    <p:bg>
      <p:bgPr>
        <a:blipFill dpi="0" rotWithShape="1">
          <a:blip r:embed="rId2" cstate="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64754" y="1697197"/>
            <a:ext cx="6430034" cy="371475"/>
          </a:xfrm>
        </p:spPr>
        <p:txBody>
          <a:bodyPr anchor="t"/>
          <a:lstStyle>
            <a:lvl1pPr algn="l">
              <a:defRPr sz="2600" cap="none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86919" y="2176792"/>
            <a:ext cx="4729161" cy="371475"/>
          </a:xfrm>
        </p:spPr>
        <p:txBody>
          <a:bodyPr/>
          <a:lstStyle>
            <a:lvl1pPr marL="0" indent="0" algn="l">
              <a:buNone/>
              <a:defRPr sz="13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1B3CF380-18BB-4ECE-8E91-45130B79D345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82759" y="6120988"/>
            <a:ext cx="4729161" cy="288925"/>
          </a:xfrm>
        </p:spPr>
        <p:txBody>
          <a:bodyPr/>
          <a:lstStyle>
            <a:lvl1pPr algn="l">
              <a:buNone/>
              <a:defRPr sz="800">
                <a:solidFill>
                  <a:schemeClr val="accent4"/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dirty="0"/>
              <a:t>Date goes here</a:t>
            </a:r>
          </a:p>
        </p:txBody>
      </p:sp>
    </p:spTree>
    <p:extLst>
      <p:ext uri="{BB962C8B-B14F-4D97-AF65-F5344CB8AC3E}">
        <p14:creationId xmlns:p14="http://schemas.microsoft.com/office/powerpoint/2010/main" val="1627395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Blue Gray 2">
    <p:bg>
      <p:bgPr>
        <a:blipFill dpi="0" rotWithShape="1">
          <a:blip r:embed="rId2" cstate="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43871" y="2243844"/>
            <a:ext cx="5771445" cy="1495170"/>
          </a:xfrm>
        </p:spPr>
        <p:txBody>
          <a:bodyPr anchor="t"/>
          <a:lstStyle>
            <a:lvl1pPr algn="l">
              <a:defRPr sz="4000" cap="none" baseline="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61129" y="3492230"/>
            <a:ext cx="4729161" cy="371475"/>
          </a:xfrm>
        </p:spPr>
        <p:txBody>
          <a:bodyPr/>
          <a:lstStyle>
            <a:lvl1pPr marL="0" indent="0" algn="l">
              <a:buNone/>
              <a:defRPr sz="130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1B3CF380-18BB-4ECE-8E91-45130B79D345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303484" y="6447610"/>
            <a:ext cx="4729161" cy="288925"/>
          </a:xfrm>
        </p:spPr>
        <p:txBody>
          <a:bodyPr/>
          <a:lstStyle>
            <a:lvl1pPr algn="r">
              <a:buNone/>
              <a:defRPr sz="800">
                <a:solidFill>
                  <a:schemeClr val="accent1"/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dirty="0"/>
              <a:t>Date goes here</a:t>
            </a:r>
          </a:p>
        </p:txBody>
      </p:sp>
    </p:spTree>
    <p:extLst>
      <p:ext uri="{BB962C8B-B14F-4D97-AF65-F5344CB8AC3E}">
        <p14:creationId xmlns:p14="http://schemas.microsoft.com/office/powerpoint/2010/main" val="30151164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Cover Blue Gray 2">
    <p:bg>
      <p:bgPr>
        <a:blipFill dpi="0" rotWithShape="1">
          <a:blip r:embed="rId2" cstate="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1B3CF380-18BB-4ECE-8E91-45130B79D345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303484" y="6447610"/>
            <a:ext cx="4729161" cy="288925"/>
          </a:xfrm>
        </p:spPr>
        <p:txBody>
          <a:bodyPr/>
          <a:lstStyle>
            <a:lvl1pPr algn="r">
              <a:buNone/>
              <a:defRPr sz="800">
                <a:solidFill>
                  <a:schemeClr val="accent1"/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dirty="0"/>
              <a:t>Date goes here</a:t>
            </a: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C9277B4B-6BA7-C228-F5FA-A1296F960CBF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287402" y="2060964"/>
            <a:ext cx="5942198" cy="371475"/>
          </a:xfrm>
        </p:spPr>
        <p:txBody>
          <a:bodyPr anchor="t">
            <a:normAutofit/>
          </a:bodyPr>
          <a:lstStyle>
            <a:lvl1pPr algn="l">
              <a:defRPr sz="2400" b="1" cap="none" baseline="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Table of Contents</a:t>
            </a:r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86EB0861-7FBD-6B65-3F8E-9AEDFA6AB74D}"/>
              </a:ext>
            </a:extLst>
          </p:cNvPr>
          <p:cNvGraphicFramePr>
            <a:graphicFrameLocks noGrp="1"/>
          </p:cNvGraphicFramePr>
          <p:nvPr userDrawn="1">
            <p:extLst>
              <p:ext uri="{D42A27DB-BD31-4B8C-83A1-F6EECF244321}">
                <p14:modId xmlns:p14="http://schemas.microsoft.com/office/powerpoint/2010/main" val="3049195393"/>
              </p:ext>
            </p:extLst>
          </p:nvPr>
        </p:nvGraphicFramePr>
        <p:xfrm>
          <a:off x="2287402" y="2743113"/>
          <a:ext cx="4576694" cy="339382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70617">
                  <a:extLst>
                    <a:ext uri="{9D8B030D-6E8A-4147-A177-3AD203B41FA5}">
                      <a16:colId xmlns:a16="http://schemas.microsoft.com/office/drawing/2014/main" val="1052167904"/>
                    </a:ext>
                  </a:extLst>
                </a:gridCol>
                <a:gridCol w="506077">
                  <a:extLst>
                    <a:ext uri="{9D8B030D-6E8A-4147-A177-3AD203B41FA5}">
                      <a16:colId xmlns:a16="http://schemas.microsoft.com/office/drawing/2014/main" val="1478689976"/>
                    </a:ext>
                  </a:extLst>
                </a:gridCol>
              </a:tblGrid>
              <a:tr h="484832">
                <a:tc>
                  <a:txBody>
                    <a:bodyPr/>
                    <a:lstStyle/>
                    <a:p>
                      <a:r>
                        <a:rPr lang="en-GB" sz="1200" b="0" dirty="0">
                          <a:solidFill>
                            <a:schemeClr val="tx1"/>
                          </a:solidFill>
                        </a:rPr>
                        <a:t>xx</a:t>
                      </a:r>
                      <a:endParaRPr lang="en-US" sz="12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mpd="sng">
                      <a:noFill/>
                    </a:lnL>
                    <a:lnR w="381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GB" sz="1200" b="1" dirty="0">
                          <a:solidFill>
                            <a:schemeClr val="tx2"/>
                          </a:solidFill>
                        </a:rPr>
                        <a:t>2</a:t>
                      </a:r>
                      <a:endParaRPr lang="en-US" sz="1200" b="1" dirty="0">
                        <a:solidFill>
                          <a:schemeClr val="tx2"/>
                        </a:solidFill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88150249"/>
                  </a:ext>
                </a:extLst>
              </a:tr>
              <a:tr h="484832">
                <a:tc>
                  <a:txBody>
                    <a:bodyPr/>
                    <a:lstStyle/>
                    <a:p>
                      <a:r>
                        <a:rPr lang="en-GB" sz="1200" dirty="0"/>
                        <a:t>xx</a:t>
                      </a:r>
                      <a:endParaRPr lang="en-US" sz="12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mpd="sng">
                      <a:noFill/>
                    </a:lnL>
                    <a:lnR w="381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GB" sz="1200" b="1" dirty="0">
                          <a:solidFill>
                            <a:schemeClr val="tx2"/>
                          </a:solidFill>
                        </a:rPr>
                        <a:t>3</a:t>
                      </a:r>
                      <a:endParaRPr lang="en-US" sz="1200" b="1" dirty="0">
                        <a:solidFill>
                          <a:schemeClr val="tx2"/>
                        </a:solidFill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85957169"/>
                  </a:ext>
                </a:extLst>
              </a:tr>
              <a:tr h="484832">
                <a:tc>
                  <a:txBody>
                    <a:bodyPr/>
                    <a:lstStyle/>
                    <a:p>
                      <a:r>
                        <a:rPr lang="en-GB" sz="1200" b="0" dirty="0">
                          <a:solidFill>
                            <a:schemeClr val="tx1"/>
                          </a:solidFill>
                        </a:rPr>
                        <a:t>xx</a:t>
                      </a:r>
                      <a:endParaRPr lang="en-US" sz="12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mpd="sng">
                      <a:noFill/>
                    </a:lnL>
                    <a:lnR w="381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GB" sz="1200" b="1" dirty="0">
                          <a:solidFill>
                            <a:schemeClr val="tx2"/>
                          </a:solidFill>
                        </a:rPr>
                        <a:t>4</a:t>
                      </a:r>
                      <a:endParaRPr lang="en-US" sz="1200" b="1" dirty="0">
                        <a:solidFill>
                          <a:schemeClr val="tx2"/>
                        </a:solidFill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42413386"/>
                  </a:ext>
                </a:extLst>
              </a:tr>
              <a:tr h="484832">
                <a:tc>
                  <a:txBody>
                    <a:bodyPr/>
                    <a:lstStyle/>
                    <a:p>
                      <a:r>
                        <a:rPr lang="en-GB" sz="1200" dirty="0"/>
                        <a:t>xx</a:t>
                      </a:r>
                      <a:endParaRPr lang="en-US" sz="12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mpd="sng">
                      <a:noFill/>
                    </a:lnL>
                    <a:lnR w="381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GB" sz="1200" b="1" dirty="0">
                          <a:solidFill>
                            <a:schemeClr val="tx2"/>
                          </a:solidFill>
                        </a:rPr>
                        <a:t>6</a:t>
                      </a:r>
                      <a:endParaRPr lang="en-US" sz="1200" b="1" dirty="0">
                        <a:solidFill>
                          <a:schemeClr val="tx2"/>
                        </a:solidFill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28539022"/>
                  </a:ext>
                </a:extLst>
              </a:tr>
              <a:tr h="484832">
                <a:tc>
                  <a:txBody>
                    <a:bodyPr/>
                    <a:lstStyle/>
                    <a:p>
                      <a:r>
                        <a:rPr lang="en-GB" sz="1200" dirty="0"/>
                        <a:t>xx</a:t>
                      </a:r>
                      <a:endParaRPr lang="en-US" sz="12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mpd="sng">
                      <a:noFill/>
                    </a:lnL>
                    <a:lnR w="381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GB" sz="1200" b="1" dirty="0">
                          <a:solidFill>
                            <a:schemeClr val="tx2"/>
                          </a:solidFill>
                        </a:rPr>
                        <a:t>7</a:t>
                      </a:r>
                      <a:endParaRPr lang="en-US" sz="1200" b="1" dirty="0">
                        <a:solidFill>
                          <a:schemeClr val="tx2"/>
                        </a:solidFill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86576977"/>
                  </a:ext>
                </a:extLst>
              </a:tr>
              <a:tr h="484832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b="0" dirty="0">
                          <a:solidFill>
                            <a:schemeClr val="tx1"/>
                          </a:solidFill>
                        </a:rPr>
                        <a:t>xx</a:t>
                      </a:r>
                      <a:endParaRPr lang="en-US" sz="12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mpd="sng">
                      <a:noFill/>
                    </a:lnL>
                    <a:lnR w="381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GB" sz="1200" b="1" dirty="0">
                          <a:solidFill>
                            <a:schemeClr val="tx2"/>
                          </a:solidFill>
                        </a:rPr>
                        <a:t>11</a:t>
                      </a:r>
                      <a:endParaRPr lang="en-US" sz="1200" b="1" dirty="0">
                        <a:solidFill>
                          <a:schemeClr val="tx2"/>
                        </a:solidFill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41324599"/>
                  </a:ext>
                </a:extLst>
              </a:tr>
              <a:tr h="484832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b="0" dirty="0">
                          <a:solidFill>
                            <a:schemeClr val="tx1"/>
                          </a:solidFill>
                        </a:rPr>
                        <a:t>xx</a:t>
                      </a:r>
                      <a:endParaRPr lang="en-US" sz="12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mpd="sng">
                      <a:noFill/>
                    </a:lnL>
                    <a:lnR w="381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GB" sz="1200" b="1" dirty="0">
                          <a:solidFill>
                            <a:schemeClr val="tx2"/>
                          </a:solidFill>
                        </a:rPr>
                        <a:t>19</a:t>
                      </a:r>
                      <a:endParaRPr lang="en-US" sz="1200" b="1" dirty="0">
                        <a:solidFill>
                          <a:schemeClr val="tx2"/>
                        </a:solidFill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7377613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305678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over Blue Gray 2">
    <p:bg>
      <p:bgPr>
        <a:blipFill dpi="0" rotWithShape="1">
          <a:blip r:embed="rId2" cstate="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1B3CF380-18BB-4ECE-8E91-45130B79D345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303484" y="6447610"/>
            <a:ext cx="4729161" cy="288925"/>
          </a:xfrm>
        </p:spPr>
        <p:txBody>
          <a:bodyPr/>
          <a:lstStyle>
            <a:lvl1pPr algn="r">
              <a:buNone/>
              <a:defRPr sz="800">
                <a:solidFill>
                  <a:schemeClr val="accent1"/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dirty="0"/>
              <a:t>Date goes here</a:t>
            </a:r>
          </a:p>
        </p:txBody>
      </p:sp>
    </p:spTree>
    <p:extLst>
      <p:ext uri="{BB962C8B-B14F-4D97-AF65-F5344CB8AC3E}">
        <p14:creationId xmlns:p14="http://schemas.microsoft.com/office/powerpoint/2010/main" val="4596407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5"/>
            <a:r>
              <a:rPr lang="en-US" dirty="0"/>
              <a:t>Sixth</a:t>
            </a:r>
          </a:p>
          <a:p>
            <a:pPr lvl="6"/>
            <a:r>
              <a:rPr lang="en-US" dirty="0"/>
              <a:t>Seventh</a:t>
            </a:r>
          </a:p>
          <a:p>
            <a:pPr lvl="7"/>
            <a:r>
              <a:rPr lang="en-US" dirty="0"/>
              <a:t>Eighth</a:t>
            </a:r>
          </a:p>
          <a:p>
            <a:pPr lvl="8"/>
            <a:r>
              <a:rPr lang="en-US" dirty="0"/>
              <a:t>Ninth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6289C1-B203-498A-9696-59436D95A2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49704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8" r:id="rId3"/>
    <p:sldLayoutId id="2147483687" r:id="rId4"/>
    <p:sldLayoutId id="2147483690" r:id="rId5"/>
    <p:sldLayoutId id="2147483691" r:id="rId6"/>
    <p:sldLayoutId id="2147483686" r:id="rId7"/>
    <p:sldLayoutId id="2147483698" r:id="rId8"/>
    <p:sldLayoutId id="2147483697" r:id="rId9"/>
    <p:sldLayoutId id="2147483692" r:id="rId10"/>
    <p:sldLayoutId id="2147483688" r:id="rId11"/>
    <p:sldLayoutId id="2147483689" r:id="rId12"/>
    <p:sldLayoutId id="2147483661" r:id="rId13"/>
    <p:sldLayoutId id="2147483672" r:id="rId14"/>
    <p:sldLayoutId id="2147483693" r:id="rId15"/>
    <p:sldLayoutId id="2147483694" r:id="rId16"/>
    <p:sldLayoutId id="2147483680" r:id="rId17"/>
    <p:sldLayoutId id="2147483695" r:id="rId18"/>
    <p:sldLayoutId id="2147483682" r:id="rId19"/>
    <p:sldLayoutId id="2147483696" r:id="rId20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1400" kern="120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E772A3-D62F-FAEF-7D55-EE4561427D97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What is a Safety Group?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F8D1065-0B1E-3733-B5E6-5D954F768765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pPr indent="0" algn="l" fontAlgn="base"/>
            <a:endParaRPr lang="en-US" sz="1600" b="0" i="0" dirty="0">
              <a:effectLst/>
              <a:latin typeface="+mj-lt"/>
            </a:endParaRPr>
          </a:p>
          <a:p>
            <a:pPr indent="0" algn="l" fontAlgn="base"/>
            <a:r>
              <a:rPr lang="en-US" sz="1600" b="0" i="0" dirty="0">
                <a:effectLst/>
                <a:latin typeface="+mj-lt"/>
              </a:rPr>
              <a:t>A safety group is a workers’ compensation program that groups like businesses together to reduce their costs – it spreads the risk from the individual policyholder to the entire group.  With a safety group, each company gets their own insurance policy and experience modification factor based on their losses.</a:t>
            </a:r>
          </a:p>
          <a:p>
            <a:pPr indent="0" algn="l" fontAlgn="base"/>
            <a:endParaRPr lang="en-US" sz="1600" dirty="0">
              <a:latin typeface="+mj-lt"/>
            </a:endParaRPr>
          </a:p>
          <a:p>
            <a:pPr indent="0" algn="l" fontAlgn="base"/>
            <a:r>
              <a:rPr lang="en-US" sz="1600" b="0" i="0" dirty="0">
                <a:effectLst/>
                <a:latin typeface="+mj-lt"/>
              </a:rPr>
              <a:t>The premiums of the entire group are pooled together, claims and expenses paid, reserves set aside for increases in ongoing claims and the rest is returned in the form of a dividend.  </a:t>
            </a:r>
          </a:p>
          <a:p>
            <a:pPr indent="0" algn="l" fontAlgn="base"/>
            <a:endParaRPr lang="en-US" sz="1600" dirty="0">
              <a:latin typeface="+mj-lt"/>
            </a:endParaRPr>
          </a:p>
          <a:p>
            <a:pPr indent="0" algn="l" fontAlgn="base"/>
            <a:r>
              <a:rPr lang="en-US" sz="1600" b="0" i="0" dirty="0">
                <a:effectLst/>
                <a:latin typeface="+mj-lt"/>
              </a:rPr>
              <a:t>Unlike a trust, safety groups are fully insured and members can never be assessed for additional premiums beyond their earned premium for a given year. 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8148125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ubtitle 6">
            <a:extLst>
              <a:ext uri="{FF2B5EF4-FFF2-40B4-BE49-F238E27FC236}">
                <a16:creationId xmlns:a16="http://schemas.microsoft.com/office/drawing/2014/main" id="{86B0CCD1-A4C6-29ED-7353-2CEB41BC49E3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Founded: 1987</a:t>
            </a:r>
          </a:p>
          <a:p>
            <a:r>
              <a:rPr lang="en-US" dirty="0"/>
              <a:t>Common Expiration Date: January 1st</a:t>
            </a:r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C3908A53-9CED-2CBB-21CF-AD8BEC17661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57249" y="539496"/>
            <a:ext cx="7496175" cy="325361"/>
          </a:xfrm>
        </p:spPr>
        <p:txBody>
          <a:bodyPr/>
          <a:lstStyle/>
          <a:p>
            <a:r>
              <a:rPr lang="en-US" dirty="0"/>
              <a:t>Safety Group #512: NY Real Estate Owners and Managers</a:t>
            </a:r>
          </a:p>
        </p:txBody>
      </p:sp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DBBA99B2-08EC-3589-56EF-E8490714552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68968816"/>
              </p:ext>
            </p:extLst>
          </p:nvPr>
        </p:nvGraphicFramePr>
        <p:xfrm>
          <a:off x="5505449" y="1801656"/>
          <a:ext cx="3076575" cy="1539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65355">
                  <a:extLst>
                    <a:ext uri="{9D8B030D-6E8A-4147-A177-3AD203B41FA5}">
                      <a16:colId xmlns:a16="http://schemas.microsoft.com/office/drawing/2014/main" val="547304261"/>
                    </a:ext>
                  </a:extLst>
                </a:gridCol>
                <a:gridCol w="2311220">
                  <a:extLst>
                    <a:ext uri="{9D8B030D-6E8A-4147-A177-3AD203B41FA5}">
                      <a16:colId xmlns:a16="http://schemas.microsoft.com/office/drawing/2014/main" val="210794882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Class Code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Description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4766279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US" sz="1100" dirty="0"/>
                        <a:t>9026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100" dirty="0"/>
                        <a:t>Commercial Building Ops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5339051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US" sz="1100" dirty="0"/>
                        <a:t>9028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100" dirty="0"/>
                        <a:t>Residential Building Ops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6199596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US" sz="1100" dirty="0"/>
                        <a:t>8742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100" dirty="0"/>
                        <a:t>Sales/Leasing Agents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52931825"/>
                  </a:ext>
                </a:extLst>
              </a:tr>
            </a:tbl>
          </a:graphicData>
        </a:graphic>
      </p:graphicFrame>
      <p:graphicFrame>
        <p:nvGraphicFramePr>
          <p:cNvPr id="11" name="Table 8">
            <a:extLst>
              <a:ext uri="{FF2B5EF4-FFF2-40B4-BE49-F238E27FC236}">
                <a16:creationId xmlns:a16="http://schemas.microsoft.com/office/drawing/2014/main" id="{790F18C8-8322-6F65-4811-D8F9BBC5D2D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0741612"/>
              </p:ext>
            </p:extLst>
          </p:nvPr>
        </p:nvGraphicFramePr>
        <p:xfrm>
          <a:off x="457200" y="1801656"/>
          <a:ext cx="4314823" cy="319706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19225">
                  <a:extLst>
                    <a:ext uri="{9D8B030D-6E8A-4147-A177-3AD203B41FA5}">
                      <a16:colId xmlns:a16="http://schemas.microsoft.com/office/drawing/2014/main" val="4009320620"/>
                    </a:ext>
                  </a:extLst>
                </a:gridCol>
                <a:gridCol w="1438275">
                  <a:extLst>
                    <a:ext uri="{9D8B030D-6E8A-4147-A177-3AD203B41FA5}">
                      <a16:colId xmlns:a16="http://schemas.microsoft.com/office/drawing/2014/main" val="1642650856"/>
                    </a:ext>
                  </a:extLst>
                </a:gridCol>
                <a:gridCol w="1457323">
                  <a:extLst>
                    <a:ext uri="{9D8B030D-6E8A-4147-A177-3AD203B41FA5}">
                      <a16:colId xmlns:a16="http://schemas.microsoft.com/office/drawing/2014/main" val="339591531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POLICY YEAR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UP FRONT DISCOUNT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YEAR END DIVIDEND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76857535"/>
                  </a:ext>
                </a:extLst>
              </a:tr>
              <a:tr h="277495">
                <a:tc>
                  <a:txBody>
                    <a:bodyPr/>
                    <a:lstStyle/>
                    <a:p>
                      <a:r>
                        <a:rPr lang="en-US" sz="1100" dirty="0"/>
                        <a:t>1/1/2024-2025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30%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TBD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52464374"/>
                  </a:ext>
                </a:extLst>
              </a:tr>
              <a:tr h="275429">
                <a:tc>
                  <a:txBody>
                    <a:bodyPr/>
                    <a:lstStyle/>
                    <a:p>
                      <a:r>
                        <a:rPr lang="en-US" sz="1100" dirty="0"/>
                        <a:t>1/1/2023-2024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25%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TBD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23160438"/>
                  </a:ext>
                </a:extLst>
              </a:tr>
              <a:tr h="285750">
                <a:tc>
                  <a:txBody>
                    <a:bodyPr/>
                    <a:lstStyle/>
                    <a:p>
                      <a:r>
                        <a:rPr lang="en-US" sz="1100" dirty="0"/>
                        <a:t>1/1/2022-2023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25%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30%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91667737"/>
                  </a:ext>
                </a:extLst>
              </a:tr>
              <a:tr h="295275">
                <a:tc>
                  <a:txBody>
                    <a:bodyPr/>
                    <a:lstStyle/>
                    <a:p>
                      <a:r>
                        <a:rPr lang="en-US" sz="1100" dirty="0"/>
                        <a:t>1/1/2021-2022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25%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25%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08496765"/>
                  </a:ext>
                </a:extLst>
              </a:tr>
              <a:tr h="276225">
                <a:tc>
                  <a:txBody>
                    <a:bodyPr/>
                    <a:lstStyle/>
                    <a:p>
                      <a:r>
                        <a:rPr lang="en-US" sz="1100" dirty="0"/>
                        <a:t>1/1/2020-2021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25%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25%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9567270"/>
                  </a:ext>
                </a:extLst>
              </a:tr>
              <a:tr h="276225">
                <a:tc>
                  <a:txBody>
                    <a:bodyPr/>
                    <a:lstStyle/>
                    <a:p>
                      <a:r>
                        <a:rPr lang="en-US" sz="1100" dirty="0"/>
                        <a:t>1/1/2019-2020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25%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25%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78844792"/>
                  </a:ext>
                </a:extLst>
              </a:tr>
              <a:tr h="266700">
                <a:tc>
                  <a:txBody>
                    <a:bodyPr/>
                    <a:lstStyle/>
                    <a:p>
                      <a:r>
                        <a:rPr lang="en-US" sz="1100" dirty="0"/>
                        <a:t>1/1/2018-2019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20%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22.5%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71682196"/>
                  </a:ext>
                </a:extLst>
              </a:tr>
              <a:tr h="271780">
                <a:tc>
                  <a:txBody>
                    <a:bodyPr/>
                    <a:lstStyle/>
                    <a:p>
                      <a:r>
                        <a:rPr lang="en-US" sz="1100" dirty="0"/>
                        <a:t>1/1/2017-2018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20%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17.5%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10485011"/>
                  </a:ext>
                </a:extLst>
              </a:tr>
              <a:tr h="281940">
                <a:tc>
                  <a:txBody>
                    <a:bodyPr/>
                    <a:lstStyle/>
                    <a:p>
                      <a:r>
                        <a:rPr lang="en-US" sz="1100" dirty="0"/>
                        <a:t>1/1/2016-2017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20%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15%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2353186"/>
                  </a:ext>
                </a:extLst>
              </a:tr>
              <a:tr h="263525">
                <a:tc>
                  <a:txBody>
                    <a:bodyPr/>
                    <a:lstStyle/>
                    <a:p>
                      <a:r>
                        <a:rPr lang="en-US" sz="1100" dirty="0"/>
                        <a:t>1/1/2015-2016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20%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15%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1260560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237433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ubtitle 6">
            <a:extLst>
              <a:ext uri="{FF2B5EF4-FFF2-40B4-BE49-F238E27FC236}">
                <a16:creationId xmlns:a16="http://schemas.microsoft.com/office/drawing/2014/main" id="{86B0CCD1-A4C6-29ED-7353-2CEB41BC49E3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Founded: 1951</a:t>
            </a:r>
          </a:p>
          <a:p>
            <a:r>
              <a:rPr lang="en-US" dirty="0"/>
              <a:t>Common Expiration Date: April 1st</a:t>
            </a:r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C3908A53-9CED-2CBB-21CF-AD8BEC17661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57249" y="539496"/>
            <a:ext cx="7496175" cy="325361"/>
          </a:xfrm>
        </p:spPr>
        <p:txBody>
          <a:bodyPr/>
          <a:lstStyle/>
          <a:p>
            <a:r>
              <a:rPr lang="en-US" dirty="0"/>
              <a:t>Safety Group #453: NYS Horticulture/Floriculture Industries</a:t>
            </a:r>
          </a:p>
        </p:txBody>
      </p:sp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DBBA99B2-08EC-3589-56EF-E8490714552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33983714"/>
              </p:ext>
            </p:extLst>
          </p:nvPr>
        </p:nvGraphicFramePr>
        <p:xfrm>
          <a:off x="5505449" y="1801656"/>
          <a:ext cx="3076575" cy="2651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65355">
                  <a:extLst>
                    <a:ext uri="{9D8B030D-6E8A-4147-A177-3AD203B41FA5}">
                      <a16:colId xmlns:a16="http://schemas.microsoft.com/office/drawing/2014/main" val="547304261"/>
                    </a:ext>
                  </a:extLst>
                </a:gridCol>
                <a:gridCol w="2311220">
                  <a:extLst>
                    <a:ext uri="{9D8B030D-6E8A-4147-A177-3AD203B41FA5}">
                      <a16:colId xmlns:a16="http://schemas.microsoft.com/office/drawing/2014/main" val="210794882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Class Code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Description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4766279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US" sz="1100" dirty="0"/>
                        <a:t>0042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100" dirty="0"/>
                        <a:t>Landscape Gardening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5339051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US" sz="1100" dirty="0"/>
                        <a:t>8001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100" dirty="0"/>
                        <a:t>Florist Store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6199596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US" sz="1100" dirty="0"/>
                        <a:t>0035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100" dirty="0"/>
                        <a:t>Florist- Growers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5293182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US" sz="1100" dirty="0"/>
                        <a:t>0005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100" dirty="0"/>
                        <a:t>Nurserymen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8168447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US" sz="1100" dirty="0"/>
                        <a:t>9402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100" dirty="0"/>
                        <a:t>Snowplowing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714231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US" sz="1100" dirty="0"/>
                        <a:t>0106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100" dirty="0"/>
                        <a:t>Tree Pruning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43372447"/>
                  </a:ext>
                </a:extLst>
              </a:tr>
            </a:tbl>
          </a:graphicData>
        </a:graphic>
      </p:graphicFrame>
      <p:graphicFrame>
        <p:nvGraphicFramePr>
          <p:cNvPr id="11" name="Table 8">
            <a:extLst>
              <a:ext uri="{FF2B5EF4-FFF2-40B4-BE49-F238E27FC236}">
                <a16:creationId xmlns:a16="http://schemas.microsoft.com/office/drawing/2014/main" id="{790F18C8-8322-6F65-4811-D8F9BBC5D2D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49650626"/>
              </p:ext>
            </p:extLst>
          </p:nvPr>
        </p:nvGraphicFramePr>
        <p:xfrm>
          <a:off x="635000" y="1801656"/>
          <a:ext cx="4314823" cy="318880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19225">
                  <a:extLst>
                    <a:ext uri="{9D8B030D-6E8A-4147-A177-3AD203B41FA5}">
                      <a16:colId xmlns:a16="http://schemas.microsoft.com/office/drawing/2014/main" val="4009320620"/>
                    </a:ext>
                  </a:extLst>
                </a:gridCol>
                <a:gridCol w="1438275">
                  <a:extLst>
                    <a:ext uri="{9D8B030D-6E8A-4147-A177-3AD203B41FA5}">
                      <a16:colId xmlns:a16="http://schemas.microsoft.com/office/drawing/2014/main" val="1642650856"/>
                    </a:ext>
                  </a:extLst>
                </a:gridCol>
                <a:gridCol w="1457323">
                  <a:extLst>
                    <a:ext uri="{9D8B030D-6E8A-4147-A177-3AD203B41FA5}">
                      <a16:colId xmlns:a16="http://schemas.microsoft.com/office/drawing/2014/main" val="339591531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POLICY YEAR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UP FRONT DISCOUNT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YEAR END DIVIDEND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76857535"/>
                  </a:ext>
                </a:extLst>
              </a:tr>
              <a:tr h="277495">
                <a:tc>
                  <a:txBody>
                    <a:bodyPr/>
                    <a:lstStyle/>
                    <a:p>
                      <a:r>
                        <a:rPr lang="en-US" sz="1100" dirty="0"/>
                        <a:t>4/1/2024-2025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30%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TBD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04552171"/>
                  </a:ext>
                </a:extLst>
              </a:tr>
              <a:tr h="277495">
                <a:tc>
                  <a:txBody>
                    <a:bodyPr/>
                    <a:lstStyle/>
                    <a:p>
                      <a:r>
                        <a:rPr lang="en-US" sz="1100" dirty="0"/>
                        <a:t>4/1/2023-2024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30%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TBD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23160438"/>
                  </a:ext>
                </a:extLst>
              </a:tr>
              <a:tr h="285750">
                <a:tc>
                  <a:txBody>
                    <a:bodyPr/>
                    <a:lstStyle/>
                    <a:p>
                      <a:r>
                        <a:rPr lang="en-US" sz="1100" dirty="0"/>
                        <a:t>4/1/2022-2023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20%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40%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91667737"/>
                  </a:ext>
                </a:extLst>
              </a:tr>
              <a:tr h="295275">
                <a:tc>
                  <a:txBody>
                    <a:bodyPr/>
                    <a:lstStyle/>
                    <a:p>
                      <a:r>
                        <a:rPr lang="en-US" sz="1100" dirty="0"/>
                        <a:t>4/1/2021-2022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25%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40%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08496765"/>
                  </a:ext>
                </a:extLst>
              </a:tr>
              <a:tr h="265904">
                <a:tc>
                  <a:txBody>
                    <a:bodyPr/>
                    <a:lstStyle/>
                    <a:p>
                      <a:r>
                        <a:rPr lang="en-US" sz="1100" dirty="0"/>
                        <a:t>4/1/2020-2021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25%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45%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9567270"/>
                  </a:ext>
                </a:extLst>
              </a:tr>
              <a:tr h="276225">
                <a:tc>
                  <a:txBody>
                    <a:bodyPr/>
                    <a:lstStyle/>
                    <a:p>
                      <a:r>
                        <a:rPr lang="en-US" sz="1100" dirty="0"/>
                        <a:t>4/1/2019-2020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25%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35%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78844792"/>
                  </a:ext>
                </a:extLst>
              </a:tr>
              <a:tr h="266700">
                <a:tc>
                  <a:txBody>
                    <a:bodyPr/>
                    <a:lstStyle/>
                    <a:p>
                      <a:r>
                        <a:rPr lang="en-US" sz="1100" dirty="0"/>
                        <a:t>4/1/2018-2019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25%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30%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71682196"/>
                  </a:ext>
                </a:extLst>
              </a:tr>
              <a:tr h="271780">
                <a:tc>
                  <a:txBody>
                    <a:bodyPr/>
                    <a:lstStyle/>
                    <a:p>
                      <a:r>
                        <a:rPr lang="en-US" sz="1100" dirty="0"/>
                        <a:t>4/1/2017-2018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25%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27.5%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10485011"/>
                  </a:ext>
                </a:extLst>
              </a:tr>
              <a:tr h="281940">
                <a:tc>
                  <a:txBody>
                    <a:bodyPr/>
                    <a:lstStyle/>
                    <a:p>
                      <a:r>
                        <a:rPr lang="en-US" sz="1100" dirty="0"/>
                        <a:t>4/1/2016-2017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20%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27.5%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2353186"/>
                  </a:ext>
                </a:extLst>
              </a:tr>
              <a:tr h="263525">
                <a:tc>
                  <a:txBody>
                    <a:bodyPr/>
                    <a:lstStyle/>
                    <a:p>
                      <a:r>
                        <a:rPr lang="en-US" sz="1100" dirty="0"/>
                        <a:t>4/1/2015-2016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20%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25%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1260560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8011043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ubtitle 6">
            <a:extLst>
              <a:ext uri="{FF2B5EF4-FFF2-40B4-BE49-F238E27FC236}">
                <a16:creationId xmlns:a16="http://schemas.microsoft.com/office/drawing/2014/main" id="{86B0CCD1-A4C6-29ED-7353-2CEB41BC49E3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Founded: 1994</a:t>
            </a:r>
          </a:p>
          <a:p>
            <a:r>
              <a:rPr lang="en-US" dirty="0"/>
              <a:t>Common Expiration Date: May 31</a:t>
            </a:r>
            <a:r>
              <a:rPr lang="en-US" baseline="30000" dirty="0"/>
              <a:t>st</a:t>
            </a:r>
            <a:r>
              <a:rPr lang="en-US" dirty="0"/>
              <a:t>	</a:t>
            </a:r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C3908A53-9CED-2CBB-21CF-AD8BEC17661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57249" y="539496"/>
            <a:ext cx="7496175" cy="325361"/>
          </a:xfrm>
        </p:spPr>
        <p:txBody>
          <a:bodyPr/>
          <a:lstStyle/>
          <a:p>
            <a:r>
              <a:rPr lang="en-US" dirty="0"/>
              <a:t>Safety Group #563: NYS Automobile and RV Dealers</a:t>
            </a:r>
          </a:p>
        </p:txBody>
      </p:sp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DBBA99B2-08EC-3589-56EF-E8490714552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13858518"/>
              </p:ext>
            </p:extLst>
          </p:nvPr>
        </p:nvGraphicFramePr>
        <p:xfrm>
          <a:off x="5505449" y="1801656"/>
          <a:ext cx="3076575" cy="1168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65355">
                  <a:extLst>
                    <a:ext uri="{9D8B030D-6E8A-4147-A177-3AD203B41FA5}">
                      <a16:colId xmlns:a16="http://schemas.microsoft.com/office/drawing/2014/main" val="547304261"/>
                    </a:ext>
                  </a:extLst>
                </a:gridCol>
                <a:gridCol w="2311220">
                  <a:extLst>
                    <a:ext uri="{9D8B030D-6E8A-4147-A177-3AD203B41FA5}">
                      <a16:colId xmlns:a16="http://schemas.microsoft.com/office/drawing/2014/main" val="210794882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Class Code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Description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4766279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US" sz="1100" dirty="0"/>
                        <a:t>8391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100" dirty="0"/>
                        <a:t>Auto Station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5339051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US" sz="1100" dirty="0"/>
                        <a:t>8748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100" dirty="0"/>
                        <a:t>Showroom Salesperson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61995960"/>
                  </a:ext>
                </a:extLst>
              </a:tr>
            </a:tbl>
          </a:graphicData>
        </a:graphic>
      </p:graphicFrame>
      <p:graphicFrame>
        <p:nvGraphicFramePr>
          <p:cNvPr id="11" name="Table 8">
            <a:extLst>
              <a:ext uri="{FF2B5EF4-FFF2-40B4-BE49-F238E27FC236}">
                <a16:creationId xmlns:a16="http://schemas.microsoft.com/office/drawing/2014/main" id="{790F18C8-8322-6F65-4811-D8F9BBC5D2D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90663999"/>
              </p:ext>
            </p:extLst>
          </p:nvPr>
        </p:nvGraphicFramePr>
        <p:xfrm>
          <a:off x="457200" y="1801656"/>
          <a:ext cx="4314823" cy="319913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19225">
                  <a:extLst>
                    <a:ext uri="{9D8B030D-6E8A-4147-A177-3AD203B41FA5}">
                      <a16:colId xmlns:a16="http://schemas.microsoft.com/office/drawing/2014/main" val="4009320620"/>
                    </a:ext>
                  </a:extLst>
                </a:gridCol>
                <a:gridCol w="1438275">
                  <a:extLst>
                    <a:ext uri="{9D8B030D-6E8A-4147-A177-3AD203B41FA5}">
                      <a16:colId xmlns:a16="http://schemas.microsoft.com/office/drawing/2014/main" val="1642650856"/>
                    </a:ext>
                  </a:extLst>
                </a:gridCol>
                <a:gridCol w="1457323">
                  <a:extLst>
                    <a:ext uri="{9D8B030D-6E8A-4147-A177-3AD203B41FA5}">
                      <a16:colId xmlns:a16="http://schemas.microsoft.com/office/drawing/2014/main" val="339591531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POLICY YEAR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UP FRONT DISCOUNT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YEAR END DIVIDEND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76857535"/>
                  </a:ext>
                </a:extLst>
              </a:tr>
              <a:tr h="277495">
                <a:tc>
                  <a:txBody>
                    <a:bodyPr/>
                    <a:lstStyle/>
                    <a:p>
                      <a:r>
                        <a:rPr lang="en-US" sz="1100" dirty="0"/>
                        <a:t>5/31/2024-2025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30%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TBD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8715674"/>
                  </a:ext>
                </a:extLst>
              </a:tr>
              <a:tr h="277495">
                <a:tc>
                  <a:txBody>
                    <a:bodyPr/>
                    <a:lstStyle/>
                    <a:p>
                      <a:r>
                        <a:rPr lang="en-US" sz="1100" dirty="0"/>
                        <a:t>5/31/2023-2024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30%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TBD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23160438"/>
                  </a:ext>
                </a:extLst>
              </a:tr>
              <a:tr h="285750">
                <a:tc>
                  <a:txBody>
                    <a:bodyPr/>
                    <a:lstStyle/>
                    <a:p>
                      <a:r>
                        <a:rPr lang="en-US" sz="1100" dirty="0"/>
                        <a:t>5/31/2022-2023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30%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40%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91667737"/>
                  </a:ext>
                </a:extLst>
              </a:tr>
              <a:tr h="295275">
                <a:tc>
                  <a:txBody>
                    <a:bodyPr/>
                    <a:lstStyle/>
                    <a:p>
                      <a:r>
                        <a:rPr lang="en-US" sz="1100" dirty="0"/>
                        <a:t>5/31/2021-2022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25%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32.5%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08496765"/>
                  </a:ext>
                </a:extLst>
              </a:tr>
              <a:tr h="276225">
                <a:tc>
                  <a:txBody>
                    <a:bodyPr/>
                    <a:lstStyle/>
                    <a:p>
                      <a:r>
                        <a:rPr lang="en-US" sz="1100" dirty="0"/>
                        <a:t>5/31/2020-2021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25%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27.5%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9567270"/>
                  </a:ext>
                </a:extLst>
              </a:tr>
              <a:tr h="276225">
                <a:tc>
                  <a:txBody>
                    <a:bodyPr/>
                    <a:lstStyle/>
                    <a:p>
                      <a:r>
                        <a:rPr lang="en-US" sz="1100" dirty="0"/>
                        <a:t>5/31/2019-2020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25%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32.5%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78844792"/>
                  </a:ext>
                </a:extLst>
              </a:tr>
              <a:tr h="266700">
                <a:tc>
                  <a:txBody>
                    <a:bodyPr/>
                    <a:lstStyle/>
                    <a:p>
                      <a:r>
                        <a:rPr lang="en-US" sz="1100" dirty="0"/>
                        <a:t>5/31/2018-2019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25%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27.5%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71682196"/>
                  </a:ext>
                </a:extLst>
              </a:tr>
              <a:tr h="271780">
                <a:tc>
                  <a:txBody>
                    <a:bodyPr/>
                    <a:lstStyle/>
                    <a:p>
                      <a:r>
                        <a:rPr lang="en-US" sz="1100" dirty="0"/>
                        <a:t>5/31/2017-2018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25%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25%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10485011"/>
                  </a:ext>
                </a:extLst>
              </a:tr>
              <a:tr h="281940">
                <a:tc>
                  <a:txBody>
                    <a:bodyPr/>
                    <a:lstStyle/>
                    <a:p>
                      <a:r>
                        <a:rPr lang="en-US" sz="1100" dirty="0"/>
                        <a:t>5/31/2016-2017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20%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25%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2353186"/>
                  </a:ext>
                </a:extLst>
              </a:tr>
              <a:tr h="263525">
                <a:tc>
                  <a:txBody>
                    <a:bodyPr/>
                    <a:lstStyle/>
                    <a:p>
                      <a:r>
                        <a:rPr lang="en-US" sz="1100" dirty="0"/>
                        <a:t>5/31/2015-2016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20%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20%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1260560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839856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ubtitle 6">
            <a:extLst>
              <a:ext uri="{FF2B5EF4-FFF2-40B4-BE49-F238E27FC236}">
                <a16:creationId xmlns:a16="http://schemas.microsoft.com/office/drawing/2014/main" id="{86B0CCD1-A4C6-29ED-7353-2CEB41BC49E3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Founded: 1998				$100 Annual SMA Membership Dues</a:t>
            </a:r>
          </a:p>
          <a:p>
            <a:r>
              <a:rPr lang="en-US" dirty="0"/>
              <a:t>Common Expiration Date: May 1</a:t>
            </a:r>
            <a:r>
              <a:rPr lang="en-US" baseline="30000" dirty="0"/>
              <a:t>st</a:t>
            </a:r>
            <a:r>
              <a:rPr lang="en-US" dirty="0"/>
              <a:t>	</a:t>
            </a:r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C3908A53-9CED-2CBB-21CF-AD8BEC17661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57249" y="539496"/>
            <a:ext cx="7496175" cy="325361"/>
          </a:xfrm>
        </p:spPr>
        <p:txBody>
          <a:bodyPr/>
          <a:lstStyle/>
          <a:p>
            <a:r>
              <a:rPr lang="en-US" dirty="0"/>
              <a:t>Safety Group #572: Select Manufacturers’ Association of NY</a:t>
            </a:r>
          </a:p>
        </p:txBody>
      </p:sp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DBBA99B2-08EC-3589-56EF-E8490714552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53886480"/>
              </p:ext>
            </p:extLst>
          </p:nvPr>
        </p:nvGraphicFramePr>
        <p:xfrm>
          <a:off x="5505449" y="1801656"/>
          <a:ext cx="3076575" cy="37642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65355">
                  <a:extLst>
                    <a:ext uri="{9D8B030D-6E8A-4147-A177-3AD203B41FA5}">
                      <a16:colId xmlns:a16="http://schemas.microsoft.com/office/drawing/2014/main" val="547304261"/>
                    </a:ext>
                  </a:extLst>
                </a:gridCol>
                <a:gridCol w="2311220">
                  <a:extLst>
                    <a:ext uri="{9D8B030D-6E8A-4147-A177-3AD203B41FA5}">
                      <a16:colId xmlns:a16="http://schemas.microsoft.com/office/drawing/2014/main" val="210794882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Class Code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Description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4766279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US" sz="1100" dirty="0"/>
                        <a:t>3632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100" dirty="0"/>
                        <a:t>Machine Shop NOC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5339051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US" sz="1100" dirty="0"/>
                        <a:t>3118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100" dirty="0"/>
                        <a:t>Saw Manufacturing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6199596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US" sz="1100" dirty="0"/>
                        <a:t>3629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100" dirty="0"/>
                        <a:t>Precision Machine Parts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528951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US" sz="1100" dirty="0"/>
                        <a:t>3113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100" dirty="0"/>
                        <a:t>Tool Manufacturing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2952397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US" sz="1100" dirty="0"/>
                        <a:t>3076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100" dirty="0"/>
                        <a:t>Fireproofing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468469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US" sz="1100" dirty="0"/>
                        <a:t>3129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100" dirty="0"/>
                        <a:t>Button Manufacturing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7138529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US" sz="1100" dirty="0"/>
                        <a:t>2790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100" dirty="0"/>
                        <a:t>Pattern Making NOC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5314827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US" sz="1100" dirty="0"/>
                        <a:t>3145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100" dirty="0"/>
                        <a:t>Screw Manufacturing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0901956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US" sz="1100" dirty="0"/>
                        <a:t>3122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100" dirty="0"/>
                        <a:t>Cutlery Manufacturing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08444671"/>
                  </a:ext>
                </a:extLst>
              </a:tr>
            </a:tbl>
          </a:graphicData>
        </a:graphic>
      </p:graphicFrame>
      <p:graphicFrame>
        <p:nvGraphicFramePr>
          <p:cNvPr id="11" name="Table 8">
            <a:extLst>
              <a:ext uri="{FF2B5EF4-FFF2-40B4-BE49-F238E27FC236}">
                <a16:creationId xmlns:a16="http://schemas.microsoft.com/office/drawing/2014/main" id="{790F18C8-8322-6F65-4811-D8F9BBC5D2D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64612332"/>
              </p:ext>
            </p:extLst>
          </p:nvPr>
        </p:nvGraphicFramePr>
        <p:xfrm>
          <a:off x="465667" y="1801656"/>
          <a:ext cx="4306356" cy="319913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10758">
                  <a:extLst>
                    <a:ext uri="{9D8B030D-6E8A-4147-A177-3AD203B41FA5}">
                      <a16:colId xmlns:a16="http://schemas.microsoft.com/office/drawing/2014/main" val="4009320620"/>
                    </a:ext>
                  </a:extLst>
                </a:gridCol>
                <a:gridCol w="1438275">
                  <a:extLst>
                    <a:ext uri="{9D8B030D-6E8A-4147-A177-3AD203B41FA5}">
                      <a16:colId xmlns:a16="http://schemas.microsoft.com/office/drawing/2014/main" val="1642650856"/>
                    </a:ext>
                  </a:extLst>
                </a:gridCol>
                <a:gridCol w="1457323">
                  <a:extLst>
                    <a:ext uri="{9D8B030D-6E8A-4147-A177-3AD203B41FA5}">
                      <a16:colId xmlns:a16="http://schemas.microsoft.com/office/drawing/2014/main" val="339591531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POLICY YEAR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UP FRONT DISCOUNT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YEAR END DIVIDEND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76857535"/>
                  </a:ext>
                </a:extLst>
              </a:tr>
              <a:tr h="277495">
                <a:tc>
                  <a:txBody>
                    <a:bodyPr/>
                    <a:lstStyle/>
                    <a:p>
                      <a:r>
                        <a:rPr lang="en-US" sz="1100" dirty="0"/>
                        <a:t>5/1/2024-2025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30%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TBD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01914355"/>
                  </a:ext>
                </a:extLst>
              </a:tr>
              <a:tr h="277495">
                <a:tc>
                  <a:txBody>
                    <a:bodyPr/>
                    <a:lstStyle/>
                    <a:p>
                      <a:r>
                        <a:rPr lang="en-US" sz="1100" dirty="0"/>
                        <a:t>5/1/2023-2024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25%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TBD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23160438"/>
                  </a:ext>
                </a:extLst>
              </a:tr>
              <a:tr h="285750">
                <a:tc>
                  <a:txBody>
                    <a:bodyPr/>
                    <a:lstStyle/>
                    <a:p>
                      <a:r>
                        <a:rPr lang="en-US" sz="1100" dirty="0"/>
                        <a:t>5/1/2022-2023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25%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35%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91667737"/>
                  </a:ext>
                </a:extLst>
              </a:tr>
              <a:tr h="295275">
                <a:tc>
                  <a:txBody>
                    <a:bodyPr/>
                    <a:lstStyle/>
                    <a:p>
                      <a:r>
                        <a:rPr lang="en-US" sz="1100" dirty="0"/>
                        <a:t>5/1/2021-2022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25%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32.5%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08496765"/>
                  </a:ext>
                </a:extLst>
              </a:tr>
              <a:tr h="276225">
                <a:tc>
                  <a:txBody>
                    <a:bodyPr/>
                    <a:lstStyle/>
                    <a:p>
                      <a:r>
                        <a:rPr lang="en-US" sz="1100" dirty="0"/>
                        <a:t>5/1/2020-2021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25%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32.5%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9567270"/>
                  </a:ext>
                </a:extLst>
              </a:tr>
              <a:tr h="276225">
                <a:tc>
                  <a:txBody>
                    <a:bodyPr/>
                    <a:lstStyle/>
                    <a:p>
                      <a:r>
                        <a:rPr lang="en-US" sz="1100" dirty="0"/>
                        <a:t>5/1/2019-2020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25%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35%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78844792"/>
                  </a:ext>
                </a:extLst>
              </a:tr>
              <a:tr h="266700">
                <a:tc>
                  <a:txBody>
                    <a:bodyPr/>
                    <a:lstStyle/>
                    <a:p>
                      <a:r>
                        <a:rPr lang="en-US" sz="1100" dirty="0"/>
                        <a:t>5/1/2018-2019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25%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30%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71682196"/>
                  </a:ext>
                </a:extLst>
              </a:tr>
              <a:tr h="271780">
                <a:tc>
                  <a:txBody>
                    <a:bodyPr/>
                    <a:lstStyle/>
                    <a:p>
                      <a:r>
                        <a:rPr lang="en-US" sz="1100" dirty="0"/>
                        <a:t>5/1/2017-2018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25%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27.5%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10485011"/>
                  </a:ext>
                </a:extLst>
              </a:tr>
              <a:tr h="281940">
                <a:tc>
                  <a:txBody>
                    <a:bodyPr/>
                    <a:lstStyle/>
                    <a:p>
                      <a:r>
                        <a:rPr lang="en-US" sz="1100" dirty="0"/>
                        <a:t>5/1/2016-2017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20%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25%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2353186"/>
                  </a:ext>
                </a:extLst>
              </a:tr>
              <a:tr h="263525">
                <a:tc>
                  <a:txBody>
                    <a:bodyPr/>
                    <a:lstStyle/>
                    <a:p>
                      <a:r>
                        <a:rPr lang="en-US" sz="1100" dirty="0"/>
                        <a:t>5/1/2015-2016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20%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25%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12605609"/>
                  </a:ext>
                </a:extLst>
              </a:tr>
            </a:tbl>
          </a:graphicData>
        </a:graphic>
      </p:graphicFrame>
      <p:pic>
        <p:nvPicPr>
          <p:cNvPr id="2" name="Picture 1" descr="Screen Shot 2014-11-05 at 12.01.50 PM">
            <a:extLst>
              <a:ext uri="{FF2B5EF4-FFF2-40B4-BE49-F238E27FC236}">
                <a16:creationId xmlns:a16="http://schemas.microsoft.com/office/drawing/2014/main" id="{00000000-0008-0000-0000-00000204000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5734" y="5075141"/>
            <a:ext cx="2098877" cy="75464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13934715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Acrisure New Brand">
      <a:dk1>
        <a:srgbClr val="313131"/>
      </a:dk1>
      <a:lt1>
        <a:sysClr val="window" lastClr="FFFFFF"/>
      </a:lt1>
      <a:dk2>
        <a:srgbClr val="002A4E"/>
      </a:dk2>
      <a:lt2>
        <a:srgbClr val="DDE9F0"/>
      </a:lt2>
      <a:accent1>
        <a:srgbClr val="36749D"/>
      </a:accent1>
      <a:accent2>
        <a:srgbClr val="85714D"/>
      </a:accent2>
      <a:accent3>
        <a:srgbClr val="004F51"/>
      </a:accent3>
      <a:accent4>
        <a:srgbClr val="B2B4B2"/>
      </a:accent4>
      <a:accent5>
        <a:srgbClr val="7C6992"/>
      </a:accent5>
      <a:accent6>
        <a:srgbClr val="9B2743"/>
      </a:accent6>
      <a:hlink>
        <a:srgbClr val="36749D"/>
      </a:hlink>
      <a:folHlink>
        <a:srgbClr val="36749D"/>
      </a:folHlink>
    </a:clrScheme>
    <a:fontScheme name="Acrisure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 algn="l">
          <a:defRPr sz="1200" dirty="0" err="1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9CD653A79D70DE4C8F26A6C42CE4759C" ma:contentTypeVersion="20" ma:contentTypeDescription="Create a new document." ma:contentTypeScope="" ma:versionID="d498ab9c97350daf5227f0a53af68ae9">
  <xsd:schema xmlns:xsd="http://www.w3.org/2001/XMLSchema" xmlns:xs="http://www.w3.org/2001/XMLSchema" xmlns:p="http://schemas.microsoft.com/office/2006/metadata/properties" xmlns:ns2="08f70f02-e337-415f-89bf-ff9a5701f3c5" xmlns:ns3="676ffa22-65ae-4c1c-9408-e3ab43799e24" targetNamespace="http://schemas.microsoft.com/office/2006/metadata/properties" ma:root="true" ma:fieldsID="15f69067063ac43a0721a46539458e37" ns2:_="" ns3:_="">
    <xsd:import namespace="08f70f02-e337-415f-89bf-ff9a5701f3c5"/>
    <xsd:import namespace="676ffa22-65ae-4c1c-9408-e3ab43799e24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_Flow_SignoffStatus" minOccurs="0"/>
                <xsd:element ref="ns3:TaxKeywordTaxHTField" minOccurs="0"/>
                <xsd:element ref="ns3:TaxCatchAll" minOccurs="0"/>
                <xsd:element ref="ns2:MediaLengthInSeconds" minOccurs="0"/>
                <xsd:element ref="ns3:SharedWithUsers" minOccurs="0"/>
                <xsd:element ref="ns3:SharedWithDetails" minOccurs="0"/>
                <xsd:element ref="ns2:Modifiedby" minOccurs="0"/>
                <xsd:element ref="ns2:lcf76f155ced4ddcb4097134ff3c332f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8f70f02-e337-415f-89bf-ff9a5701f3c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_Flow_SignoffStatus" ma:index="17" nillable="true" ma:displayName="Sign-off status" ma:internalName="Sign_x002d_off_x0020_status">
      <xsd:simpleType>
        <xsd:restriction base="dms:Text"/>
      </xsd:simpleType>
    </xsd:element>
    <xsd:element name="MediaLengthInSeconds" ma:index="21" nillable="true" ma:displayName="Length (seconds)" ma:internalName="MediaLengthInSeconds" ma:readOnly="true">
      <xsd:simpleType>
        <xsd:restriction base="dms:Unknown"/>
      </xsd:simpleType>
    </xsd:element>
    <xsd:element name="Modifiedby" ma:index="24" nillable="true" ma:displayName="Modified by" ma:format="Dropdown" ma:list="UserInfo" ma:SharePointGroup="0" ma:internalName="Modifiedby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lcf76f155ced4ddcb4097134ff3c332f" ma:index="26" nillable="true" ma:taxonomy="true" ma:internalName="lcf76f155ced4ddcb4097134ff3c332f" ma:taxonomyFieldName="MediaServiceImageTags" ma:displayName="Image Tags" ma:readOnly="false" ma:fieldId="{5cf76f15-5ced-4ddc-b409-7134ff3c332f}" ma:taxonomyMulti="true" ma:sspId="967b6cf6-2726-4dce-806b-dbf56248811c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76ffa22-65ae-4c1c-9408-e3ab43799e24" elementFormDefault="qualified">
    <xsd:import namespace="http://schemas.microsoft.com/office/2006/documentManagement/types"/>
    <xsd:import namespace="http://schemas.microsoft.com/office/infopath/2007/PartnerControls"/>
    <xsd:element name="TaxKeywordTaxHTField" ma:index="19" nillable="true" ma:taxonomy="true" ma:internalName="TaxKeywordTaxHTField" ma:taxonomyFieldName="TaxKeyword" ma:displayName="Enterprise Keywords" ma:readOnly="false" ma:fieldId="{23f27201-bee3-471e-b2e7-b64fd8b7ca38}" ma:taxonomyMulti="true" ma:sspId="967b6cf6-2726-4dce-806b-dbf56248811c" ma:termSetId="00000000-0000-0000-0000-000000000000" ma:anchorId="00000000-0000-0000-0000-000000000000" ma:open="true" ma:isKeyword="true">
      <xsd:complexType>
        <xsd:sequence>
          <xsd:element ref="pc:Terms" minOccurs="0" maxOccurs="1"/>
        </xsd:sequence>
      </xsd:complexType>
    </xsd:element>
    <xsd:element name="TaxCatchAll" ma:index="20" nillable="true" ma:displayName="Taxonomy Catch All Column" ma:hidden="true" ma:list="{e702d74c-ecb4-4969-9ff8-88b101966e87}" ma:internalName="TaxCatchAll" ma:showField="CatchAllData" ma:web="676ffa22-65ae-4c1c-9408-e3ab43799e24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22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3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Flow_SignoffStatus xmlns="08f70f02-e337-415f-89bf-ff9a5701f3c5" xsi:nil="true"/>
    <TaxCatchAll xmlns="676ffa22-65ae-4c1c-9408-e3ab43799e24" xsi:nil="true"/>
    <TaxKeywordTaxHTField xmlns="676ffa22-65ae-4c1c-9408-e3ab43799e24">
      <Terms xmlns="http://schemas.microsoft.com/office/infopath/2007/PartnerControls"/>
    </TaxKeywordTaxHTField>
    <Modifiedby xmlns="08f70f02-e337-415f-89bf-ff9a5701f3c5">
      <UserInfo>
        <DisplayName/>
        <AccountId xsi:nil="true"/>
        <AccountType/>
      </UserInfo>
    </Modifiedby>
    <lcf76f155ced4ddcb4097134ff3c332f xmlns="08f70f02-e337-415f-89bf-ff9a5701f3c5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92371A5B-8757-4561-B36A-A2145EDAA19B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E23B7FDD-FF3A-4385-AE70-63C11CA2D0A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08f70f02-e337-415f-89bf-ff9a5701f3c5"/>
    <ds:schemaRef ds:uri="676ffa22-65ae-4c1c-9408-e3ab43799e24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9D796204-AF7C-456E-B6BD-B98ADF566934}">
  <ds:schemaRefs>
    <ds:schemaRef ds:uri="http://schemas.microsoft.com/office/2006/metadata/properties"/>
    <ds:schemaRef ds:uri="http://schemas.microsoft.com/office/infopath/2007/PartnerControls"/>
    <ds:schemaRef ds:uri="08f70f02-e337-415f-89bf-ff9a5701f3c5"/>
    <ds:schemaRef ds:uri="676ffa22-65ae-4c1c-9408-e3ab43799e24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21074</TotalTime>
  <Words>511</Words>
  <Application>Microsoft Office PowerPoint</Application>
  <PresentationFormat>On-screen Show (4:3)</PresentationFormat>
  <Paragraphs>199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9" baseType="lpstr">
      <vt:lpstr>Arial</vt:lpstr>
      <vt:lpstr>Calibri</vt:lpstr>
      <vt:lpstr>Verdana</vt:lpstr>
      <vt:lpstr>Office Theme</vt:lpstr>
      <vt:lpstr>What is a Safety Group?</vt:lpstr>
      <vt:lpstr>Safety Group #512: NY Real Estate Owners and Managers</vt:lpstr>
      <vt:lpstr>Safety Group #453: NYS Horticulture/Floriculture Industries</vt:lpstr>
      <vt:lpstr>Safety Group #563: NYS Automobile and RV Dealers</vt:lpstr>
      <vt:lpstr>Safety Group #572: Select Manufacturers’ Association of NY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Katie Rhead</dc:creator>
  <cp:lastModifiedBy>Valarie Webster</cp:lastModifiedBy>
  <cp:revision>132</cp:revision>
  <cp:lastPrinted>2022-08-17T17:38:03Z</cp:lastPrinted>
  <dcterms:created xsi:type="dcterms:W3CDTF">2020-11-10T09:49:53Z</dcterms:created>
  <dcterms:modified xsi:type="dcterms:W3CDTF">2024-03-18T16:40:25Z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0x0101009CD653A79D70DE4C8F26A6C42CE4759C</vt:lpwstr>
  </property>
  <property fmtid="{D5CDD505-2E9C-101B-9397-08002B2CF9AE}" pid="3" name="TaxKeyword">
    <vt:lpwstr/>
  </property>
  <property fmtid="{D5CDD505-2E9C-101B-9397-08002B2CF9AE}" pid="4" name="MediaServiceImageTags">
    <vt:lpwstr/>
  </property>
</Properties>
</file>